
<file path=[Content_Types].xml><?xml version="1.0" encoding="utf-8"?>
<Types xmlns="http://schemas.openxmlformats.org/package/2006/content-types">
  <Default Extension="jpeg" ContentType="image/jpeg"/>
  <Default Extension="jpg" ContentType="image/jpeg"/>
  <Default Extension="mov" ContentType="video/quicktime"/>
  <Default Extension="mpg" ContentType="vide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36" r:id="rId3"/>
    <p:sldId id="440" r:id="rId4"/>
    <p:sldId id="422" r:id="rId5"/>
    <p:sldId id="424" r:id="rId6"/>
    <p:sldId id="426" r:id="rId7"/>
    <p:sldId id="414" r:id="rId8"/>
    <p:sldId id="425" r:id="rId9"/>
    <p:sldId id="439" r:id="rId10"/>
    <p:sldId id="257" r:id="rId11"/>
    <p:sldId id="416" r:id="rId12"/>
    <p:sldId id="417" r:id="rId13"/>
    <p:sldId id="418" r:id="rId14"/>
    <p:sldId id="260" r:id="rId15"/>
    <p:sldId id="258" r:id="rId16"/>
    <p:sldId id="441" r:id="rId17"/>
    <p:sldId id="433" r:id="rId18"/>
    <p:sldId id="438" r:id="rId19"/>
    <p:sldId id="434" r:id="rId20"/>
    <p:sldId id="435" r:id="rId21"/>
    <p:sldId id="442" r:id="rId22"/>
    <p:sldId id="3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40"/>
    <p:restoredTop sz="75493" autoAdjust="0"/>
  </p:normalViewPr>
  <p:slideViewPr>
    <p:cSldViewPr snapToGrid="0" snapToObjects="1">
      <p:cViewPr>
        <p:scale>
          <a:sx n="65" d="100"/>
          <a:sy n="65" d="100"/>
        </p:scale>
        <p:origin x="144" y="76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A250D-BF2A-6A4F-BECF-68C6034E148A}" type="datetimeFigureOut">
              <a:rPr lang="en-US" smtClean="0"/>
              <a:t>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8BDC8-6D7A-1646-A941-9B04D2118658}" type="slidenum">
              <a:rPr lang="en-US" smtClean="0"/>
              <a:t>‹#›</a:t>
            </a:fld>
            <a:endParaRPr lang="en-US"/>
          </a:p>
        </p:txBody>
      </p:sp>
    </p:spTree>
    <p:extLst>
      <p:ext uri="{BB962C8B-B14F-4D97-AF65-F5344CB8AC3E}">
        <p14:creationId xmlns:p14="http://schemas.microsoft.com/office/powerpoint/2010/main" val="683458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main research</a:t>
            </a:r>
            <a:r>
              <a:rPr lang="en-US" baseline="0" dirty="0"/>
              <a:t> focus is on understanding the nature and mechanisms underlying development. Particularly, social and affective development. So, if you look at the enormous leaps social development does during the first year from</a:t>
            </a:r>
          </a:p>
          <a:p>
            <a:r>
              <a:rPr lang="en-US" baseline="0" dirty="0"/>
              <a:t> - first signs of social communication in the form of social smiles</a:t>
            </a:r>
          </a:p>
          <a:p>
            <a:pPr marL="171450" indent="-171450">
              <a:buFontTx/>
              <a:buChar char="-"/>
            </a:pPr>
            <a:r>
              <a:rPr lang="en-US" baseline="0" dirty="0"/>
              <a:t>To joint attention around 8 months</a:t>
            </a:r>
          </a:p>
          <a:p>
            <a:pPr marL="171450" indent="-171450">
              <a:buFontTx/>
              <a:buChar char="-"/>
            </a:pPr>
            <a:r>
              <a:rPr lang="en-US" baseline="0" dirty="0"/>
              <a:t>To the first instances of </a:t>
            </a:r>
            <a:r>
              <a:rPr lang="en-US" baseline="0" dirty="0" err="1"/>
              <a:t>prosocial</a:t>
            </a:r>
            <a:r>
              <a:rPr lang="en-US" baseline="0" dirty="0"/>
              <a:t> behavior around 18 months in the form of altruistic helping</a:t>
            </a:r>
          </a:p>
          <a:p>
            <a:pPr marL="171450" indent="-171450">
              <a:buFontTx/>
              <a:buChar char="-"/>
            </a:pPr>
            <a:r>
              <a:rPr lang="en-US" baseline="0" dirty="0"/>
              <a:t>To the attribution of mental states to others even when they conflict with our own</a:t>
            </a:r>
          </a:p>
          <a:p>
            <a:pPr marL="171450" indent="-171450">
              <a:buFontTx/>
              <a:buChar char="-"/>
            </a:pPr>
            <a:r>
              <a:rPr lang="en-US" baseline="0" dirty="0"/>
              <a:t>To all the highly complex social behavior in adults, such as negotiations, cheating on one another or highly complex social emotions such as guilt or shame</a:t>
            </a:r>
            <a:endParaRPr lang="en-US" dirty="0"/>
          </a:p>
        </p:txBody>
      </p:sp>
      <p:sp>
        <p:nvSpPr>
          <p:cNvPr id="4" name="Slide Number Placeholder 3"/>
          <p:cNvSpPr>
            <a:spLocks noGrp="1"/>
          </p:cNvSpPr>
          <p:nvPr>
            <p:ph type="sldNum" sz="quarter" idx="10"/>
          </p:nvPr>
        </p:nvSpPr>
        <p:spPr/>
        <p:txBody>
          <a:bodyPr/>
          <a:lstStyle/>
          <a:p>
            <a:fld id="{872FDBB2-578A-4003-93C5-8E250B1F17ED}" type="slidenum">
              <a:rPr lang="en-US" smtClean="0"/>
              <a:pPr/>
              <a:t>2</a:t>
            </a:fld>
            <a:endParaRPr lang="en-US"/>
          </a:p>
        </p:txBody>
      </p:sp>
    </p:spTree>
    <p:extLst>
      <p:ext uri="{BB962C8B-B14F-4D97-AF65-F5344CB8AC3E}">
        <p14:creationId xmlns:p14="http://schemas.microsoft.com/office/powerpoint/2010/main" val="21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58BDC8-6D7A-1646-A941-9B04D2118658}" type="slidenum">
              <a:rPr lang="en-US" smtClean="0"/>
              <a:t>17</a:t>
            </a:fld>
            <a:endParaRPr lang="en-US"/>
          </a:p>
        </p:txBody>
      </p:sp>
    </p:spTree>
    <p:extLst>
      <p:ext uri="{BB962C8B-B14F-4D97-AF65-F5344CB8AC3E}">
        <p14:creationId xmlns:p14="http://schemas.microsoft.com/office/powerpoint/2010/main" val="115819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8BDC8-6D7A-1646-A941-9B04D2118658}" type="slidenum">
              <a:rPr lang="en-US" smtClean="0"/>
              <a:t>18</a:t>
            </a:fld>
            <a:endParaRPr lang="en-US"/>
          </a:p>
        </p:txBody>
      </p:sp>
    </p:spTree>
    <p:extLst>
      <p:ext uri="{BB962C8B-B14F-4D97-AF65-F5344CB8AC3E}">
        <p14:creationId xmlns:p14="http://schemas.microsoft.com/office/powerpoint/2010/main" val="301980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10DFE-C78B-224E-80FC-929179C4E04E}" type="slidenum">
              <a:rPr lang="en-US" smtClean="0"/>
              <a:t>20</a:t>
            </a:fld>
            <a:endParaRPr lang="en-US"/>
          </a:p>
        </p:txBody>
      </p:sp>
    </p:spTree>
    <p:extLst>
      <p:ext uri="{BB962C8B-B14F-4D97-AF65-F5344CB8AC3E}">
        <p14:creationId xmlns:p14="http://schemas.microsoft.com/office/powerpoint/2010/main" val="96533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come to talk to you about resilience today. So I’d like to start giving you a working definition. That’s what most things boil down to in science. A recent one being that resilience refers to maintaining good mental health despite exposure to physical or psychological adversity. Adversity can take many forms – such as maltreatment or bullying, illness, tragic life events like death of a spouse; and these are just examples. Adversity can come in many forms and it is very much also about how it is subjectively perceived. So resilience then describes the phenomenon that some of us continue to do well in spite of having experienced something stressful or negative; and further, while others are negatively impacted by this. Why is that? </a:t>
            </a:r>
          </a:p>
          <a:p>
            <a:r>
              <a:rPr lang="en-US" dirty="0"/>
              <a:t>What resilience research is about. Trying to understand what makes some of us resilient and more so, how knowing this can help us foster it. </a:t>
            </a:r>
          </a:p>
        </p:txBody>
      </p:sp>
      <p:sp>
        <p:nvSpPr>
          <p:cNvPr id="4" name="Slide Number Placeholder 3"/>
          <p:cNvSpPr>
            <a:spLocks noGrp="1"/>
          </p:cNvSpPr>
          <p:nvPr>
            <p:ph type="sldNum" sz="quarter" idx="5"/>
          </p:nvPr>
        </p:nvSpPr>
        <p:spPr/>
        <p:txBody>
          <a:bodyPr/>
          <a:lstStyle/>
          <a:p>
            <a:fld id="{4D58BDC8-6D7A-1646-A941-9B04D2118658}" type="slidenum">
              <a:rPr lang="en-US" smtClean="0"/>
              <a:t>3</a:t>
            </a:fld>
            <a:endParaRPr lang="en-US"/>
          </a:p>
        </p:txBody>
      </p:sp>
    </p:spTree>
    <p:extLst>
      <p:ext uri="{BB962C8B-B14F-4D97-AF65-F5344CB8AC3E}">
        <p14:creationId xmlns:p14="http://schemas.microsoft.com/office/powerpoint/2010/main" val="66290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we need to think about this in the first place. </a:t>
            </a:r>
          </a:p>
          <a:p>
            <a:endParaRPr lang="en-US" dirty="0"/>
          </a:p>
          <a:p>
            <a:r>
              <a:rPr lang="en-US" dirty="0"/>
              <a:t>So, here is some data on the state of mental health of children in the UK. </a:t>
            </a:r>
          </a:p>
          <a:p>
            <a:endParaRPr lang="en-US" dirty="0"/>
          </a:p>
          <a:p>
            <a:r>
              <a:rPr lang="en-US" dirty="0"/>
              <a:t>https://</a:t>
            </a:r>
            <a:r>
              <a:rPr lang="en-US" dirty="0" err="1"/>
              <a:t>digital.nhs.uk</a:t>
            </a:r>
            <a:r>
              <a:rPr lang="en-US" dirty="0"/>
              <a:t>/data-and-information/publications/statistical/mental-health-of-children-and-young-people-in-</a:t>
            </a:r>
            <a:r>
              <a:rPr lang="en-US" dirty="0" err="1"/>
              <a:t>england</a:t>
            </a:r>
            <a:r>
              <a:rPr lang="en-US" dirty="0"/>
              <a:t>/2017/2017</a:t>
            </a:r>
          </a:p>
        </p:txBody>
      </p:sp>
      <p:sp>
        <p:nvSpPr>
          <p:cNvPr id="4" name="Slide Number Placeholder 3"/>
          <p:cNvSpPr>
            <a:spLocks noGrp="1"/>
          </p:cNvSpPr>
          <p:nvPr>
            <p:ph type="sldNum" sz="quarter" idx="10"/>
          </p:nvPr>
        </p:nvSpPr>
        <p:spPr/>
        <p:txBody>
          <a:bodyPr/>
          <a:lstStyle/>
          <a:p>
            <a:fld id="{4D58BDC8-6D7A-1646-A941-9B04D2118658}" type="slidenum">
              <a:rPr lang="en-US" smtClean="0"/>
              <a:t>4</a:t>
            </a:fld>
            <a:endParaRPr lang="en-US"/>
          </a:p>
        </p:txBody>
      </p:sp>
    </p:spTree>
    <p:extLst>
      <p:ext uri="{BB962C8B-B14F-4D97-AF65-F5344CB8AC3E}">
        <p14:creationId xmlns:p14="http://schemas.microsoft.com/office/powerpoint/2010/main" val="113759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8BDC8-6D7A-1646-A941-9B04D2118658}" type="slidenum">
              <a:rPr lang="en-US" smtClean="0"/>
              <a:t>5</a:t>
            </a:fld>
            <a:endParaRPr lang="en-US"/>
          </a:p>
        </p:txBody>
      </p:sp>
    </p:spTree>
    <p:extLst>
      <p:ext uri="{BB962C8B-B14F-4D97-AF65-F5344CB8AC3E}">
        <p14:creationId xmlns:p14="http://schemas.microsoft.com/office/powerpoint/2010/main" val="35764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there are genetic risk factors for mental health problems that we have little control over, the fact that stress plays such an important role means that we should try to understand this as best we could, including what is helpful during stressful times – leading to resilient responding. </a:t>
            </a:r>
          </a:p>
        </p:txBody>
      </p:sp>
      <p:sp>
        <p:nvSpPr>
          <p:cNvPr id="4" name="Slide Number Placeholder 3"/>
          <p:cNvSpPr>
            <a:spLocks noGrp="1"/>
          </p:cNvSpPr>
          <p:nvPr>
            <p:ph type="sldNum" sz="quarter" idx="5"/>
          </p:nvPr>
        </p:nvSpPr>
        <p:spPr/>
        <p:txBody>
          <a:bodyPr/>
          <a:lstStyle/>
          <a:p>
            <a:fld id="{4D58BDC8-6D7A-1646-A941-9B04D2118658}" type="slidenum">
              <a:rPr lang="en-US" smtClean="0"/>
              <a:t>7</a:t>
            </a:fld>
            <a:endParaRPr lang="en-US"/>
          </a:p>
        </p:txBody>
      </p:sp>
    </p:spTree>
    <p:extLst>
      <p:ext uri="{BB962C8B-B14F-4D97-AF65-F5344CB8AC3E}">
        <p14:creationId xmlns:p14="http://schemas.microsoft.com/office/powerpoint/2010/main" val="201799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am I talking about stress. Well, because it’s real and because we care about protecting or even more importantly helping our children how to adequately deal with stress. And because it is important thinking about this during childhood, given that we want to set our little ones up for a lifetime of positive development.</a:t>
            </a:r>
          </a:p>
          <a:p>
            <a:endParaRPr lang="en-US" dirty="0"/>
          </a:p>
          <a:p>
            <a:r>
              <a:rPr lang="en-US" dirty="0"/>
              <a:t>I think this is incredibly important! </a:t>
            </a:r>
          </a:p>
        </p:txBody>
      </p:sp>
      <p:sp>
        <p:nvSpPr>
          <p:cNvPr id="4" name="Slide Number Placeholder 3"/>
          <p:cNvSpPr>
            <a:spLocks noGrp="1"/>
          </p:cNvSpPr>
          <p:nvPr>
            <p:ph type="sldNum" sz="quarter" idx="10"/>
          </p:nvPr>
        </p:nvSpPr>
        <p:spPr/>
        <p:txBody>
          <a:bodyPr/>
          <a:lstStyle/>
          <a:p>
            <a:fld id="{4D58BDC8-6D7A-1646-A941-9B04D2118658}" type="slidenum">
              <a:rPr lang="en-US" smtClean="0"/>
              <a:t>8</a:t>
            </a:fld>
            <a:endParaRPr lang="en-US"/>
          </a:p>
        </p:txBody>
      </p:sp>
    </p:spTree>
    <p:extLst>
      <p:ext uri="{BB962C8B-B14F-4D97-AF65-F5344CB8AC3E}">
        <p14:creationId xmlns:p14="http://schemas.microsoft.com/office/powerpoint/2010/main" val="129752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to learn from animal models – not always the case, but when it comes to stress, it is. Because the physiology and neural pathways involved in responding to stress are remarkably conserved. So, there is a real opportunity for insight in doing comparative work directly, or in studying animal models and seeking to make inferences as to what this can mean for us. </a:t>
            </a:r>
          </a:p>
        </p:txBody>
      </p:sp>
      <p:sp>
        <p:nvSpPr>
          <p:cNvPr id="4" name="Slide Number Placeholder 3"/>
          <p:cNvSpPr>
            <a:spLocks noGrp="1"/>
          </p:cNvSpPr>
          <p:nvPr>
            <p:ph type="sldNum" sz="quarter" idx="5"/>
          </p:nvPr>
        </p:nvSpPr>
        <p:spPr/>
        <p:txBody>
          <a:bodyPr/>
          <a:lstStyle/>
          <a:p>
            <a:fld id="{4D58BDC8-6D7A-1646-A941-9B04D2118658}" type="slidenum">
              <a:rPr lang="en-US" smtClean="0"/>
              <a:t>11</a:t>
            </a:fld>
            <a:endParaRPr lang="en-US"/>
          </a:p>
        </p:txBody>
      </p:sp>
    </p:spTree>
    <p:extLst>
      <p:ext uri="{BB962C8B-B14F-4D97-AF65-F5344CB8AC3E}">
        <p14:creationId xmlns:p14="http://schemas.microsoft.com/office/powerpoint/2010/main" val="362004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group – 30 minutes of information about the brain and memory; and basic information about the body’s stress response system</a:t>
            </a:r>
          </a:p>
          <a:p>
            <a:endParaRPr lang="en-US" dirty="0"/>
          </a:p>
          <a:p>
            <a:r>
              <a:rPr lang="en-US" dirty="0"/>
              <a:t>So, this is incredibly hopeful, because it suggests that reappraisal, especially when applied to something stressful and highlighting that stressors can be controlled has a really powerful effect on mental health, and in response to stressors, such as Covid. </a:t>
            </a:r>
          </a:p>
        </p:txBody>
      </p:sp>
      <p:sp>
        <p:nvSpPr>
          <p:cNvPr id="4" name="Slide Number Placeholder 3"/>
          <p:cNvSpPr>
            <a:spLocks noGrp="1"/>
          </p:cNvSpPr>
          <p:nvPr>
            <p:ph type="sldNum" sz="quarter" idx="5"/>
          </p:nvPr>
        </p:nvSpPr>
        <p:spPr/>
        <p:txBody>
          <a:bodyPr/>
          <a:lstStyle/>
          <a:p>
            <a:fld id="{4D58BDC8-6D7A-1646-A941-9B04D2118658}" type="slidenum">
              <a:rPr lang="en-US" smtClean="0"/>
              <a:t>14</a:t>
            </a:fld>
            <a:endParaRPr lang="en-US"/>
          </a:p>
        </p:txBody>
      </p:sp>
    </p:spTree>
    <p:extLst>
      <p:ext uri="{BB962C8B-B14F-4D97-AF65-F5344CB8AC3E}">
        <p14:creationId xmlns:p14="http://schemas.microsoft.com/office/powerpoint/2010/main" val="356873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interplay between the occurrence of stress, how in control we feel about it, and what we do about it. </a:t>
            </a:r>
          </a:p>
        </p:txBody>
      </p:sp>
      <p:sp>
        <p:nvSpPr>
          <p:cNvPr id="4" name="Slide Number Placeholder 3"/>
          <p:cNvSpPr>
            <a:spLocks noGrp="1"/>
          </p:cNvSpPr>
          <p:nvPr>
            <p:ph type="sldNum" sz="quarter" idx="5"/>
          </p:nvPr>
        </p:nvSpPr>
        <p:spPr/>
        <p:txBody>
          <a:bodyPr/>
          <a:lstStyle/>
          <a:p>
            <a:fld id="{4D58BDC8-6D7A-1646-A941-9B04D2118658}" type="slidenum">
              <a:rPr lang="en-US" smtClean="0"/>
              <a:t>15</a:t>
            </a:fld>
            <a:endParaRPr lang="en-US"/>
          </a:p>
        </p:txBody>
      </p:sp>
    </p:spTree>
    <p:extLst>
      <p:ext uri="{BB962C8B-B14F-4D97-AF65-F5344CB8AC3E}">
        <p14:creationId xmlns:p14="http://schemas.microsoft.com/office/powerpoint/2010/main" val="253791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de-D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endParaRPr lang="en-US"/>
          </a:p>
        </p:txBody>
      </p:sp>
      <p:sp>
        <p:nvSpPr>
          <p:cNvPr id="4" name="Date Placeholder 3"/>
          <p:cNvSpPr>
            <a:spLocks noGrp="1"/>
          </p:cNvSpPr>
          <p:nvPr>
            <p:ph type="dt" sz="half" idx="10"/>
          </p:nvPr>
        </p:nvSpPr>
        <p:spPr/>
        <p:txBody>
          <a:bodyPr/>
          <a:lstStyle/>
          <a:p>
            <a:fld id="{F636EB9B-4598-B742-BD8A-D3A8D0F66017}" type="datetimeFigureOut">
              <a:rPr lang="en-US" smtClean="0"/>
              <a:t>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292917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F636EB9B-4598-B742-BD8A-D3A8D0F66017}"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174402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de-DE"/>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F636EB9B-4598-B742-BD8A-D3A8D0F66017}"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461294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 und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873683"/>
            <a:ext cx="10972800" cy="5252482"/>
          </a:xfrm>
          <a:prstGeom prst="rect">
            <a:avLst/>
          </a:prstGeom>
        </p:spPr>
        <p:txBody>
          <a:bodyPr/>
          <a:lstStyle>
            <a:lvl1pPr marL="0" indent="0">
              <a:spcAft>
                <a:spcPts val="0"/>
              </a:spcAft>
              <a:buNone/>
              <a:defRPr sz="2200">
                <a:solidFill>
                  <a:srgbClr val="000000"/>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9" name="Textplatzhalter 8"/>
          <p:cNvSpPr>
            <a:spLocks noGrp="1"/>
          </p:cNvSpPr>
          <p:nvPr>
            <p:ph type="body" sz="quarter" idx="10"/>
          </p:nvPr>
        </p:nvSpPr>
        <p:spPr>
          <a:xfrm>
            <a:off x="167455" y="6240193"/>
            <a:ext cx="12033839" cy="290493"/>
          </a:xfrm>
          <a:prstGeom prst="rect">
            <a:avLst/>
          </a:prstGeom>
        </p:spPr>
        <p:txBody>
          <a:bodyPr>
            <a:normAutofit/>
          </a:bodyPr>
          <a:lstStyle>
            <a:lvl1pPr>
              <a:buNone/>
              <a:defRPr sz="1200" i="1">
                <a:solidFill>
                  <a:schemeClr val="accent1"/>
                </a:solidFill>
              </a:defRPr>
            </a:lvl1pPr>
          </a:lstStyle>
          <a:p>
            <a:pPr lvl="0"/>
            <a:r>
              <a:rPr lang="en-US"/>
              <a:t>Click to edit Master text styles</a:t>
            </a:r>
          </a:p>
        </p:txBody>
      </p:sp>
      <p:sp>
        <p:nvSpPr>
          <p:cNvPr id="8" name="Titelplatzhalter 1"/>
          <p:cNvSpPr>
            <a:spLocks noGrp="1"/>
          </p:cNvSpPr>
          <p:nvPr>
            <p:ph type="title"/>
          </p:nvPr>
        </p:nvSpPr>
        <p:spPr bwMode="auto">
          <a:xfrm>
            <a:off x="0" y="15776"/>
            <a:ext cx="12192000" cy="550096"/>
          </a:xfrm>
          <a:prstGeom prst="rect">
            <a:avLst/>
          </a:prstGeom>
          <a:noFill/>
          <a:ln>
            <a:noFill/>
          </a:ln>
        </p:spPr>
        <p:txBody>
          <a:bodyPr vert="horz" wrap="square" lIns="91440" tIns="45720" rIns="91440" bIns="45720" numCol="1" anchor="ctr" anchorCtr="0" compatLnSpc="1">
            <a:prstTxWarp prst="textNoShape">
              <a:avLst/>
            </a:prstTxWarp>
            <a:noAutofit/>
          </a:bodyPr>
          <a:lstStyle>
            <a:lvl1pPr>
              <a:defRPr sz="3200" b="0">
                <a:latin typeface="+mj-lt"/>
              </a:defRPr>
            </a:lvl1pPr>
          </a:lstStyle>
          <a:p>
            <a:pPr lvl="0"/>
            <a:r>
              <a:rPr lang="en-US" dirty="0"/>
              <a:t>Click to edit Master title style</a:t>
            </a:r>
            <a:endParaRPr lang="de-DE" dirty="0"/>
          </a:p>
        </p:txBody>
      </p:sp>
    </p:spTree>
    <p:extLst>
      <p:ext uri="{BB962C8B-B14F-4D97-AF65-F5344CB8AC3E}">
        <p14:creationId xmlns:p14="http://schemas.microsoft.com/office/powerpoint/2010/main" val="248033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F636EB9B-4598-B742-BD8A-D3A8D0F66017}" type="datetimeFigureOut">
              <a:rPr lang="en-US" smtClean="0"/>
              <a:t>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84015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de-D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F636EB9B-4598-B742-BD8A-D3A8D0F66017}" type="datetimeFigureOut">
              <a:rPr lang="en-US" smtClean="0"/>
              <a:t>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137356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4"/>
          <p:cNvSpPr>
            <a:spLocks noGrp="1"/>
          </p:cNvSpPr>
          <p:nvPr>
            <p:ph type="dt" sz="half" idx="10"/>
          </p:nvPr>
        </p:nvSpPr>
        <p:spPr/>
        <p:txBody>
          <a:bodyPr/>
          <a:lstStyle/>
          <a:p>
            <a:fld id="{F636EB9B-4598-B742-BD8A-D3A8D0F66017}" type="datetimeFigureOut">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172979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6"/>
          <p:cNvSpPr>
            <a:spLocks noGrp="1"/>
          </p:cNvSpPr>
          <p:nvPr>
            <p:ph type="dt" sz="half" idx="10"/>
          </p:nvPr>
        </p:nvSpPr>
        <p:spPr/>
        <p:txBody>
          <a:bodyPr/>
          <a:lstStyle/>
          <a:p>
            <a:fld id="{F636EB9B-4598-B742-BD8A-D3A8D0F66017}" type="datetimeFigureOut">
              <a:rPr lang="en-US" smtClean="0"/>
              <a:t>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305965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Date Placeholder 2"/>
          <p:cNvSpPr>
            <a:spLocks noGrp="1"/>
          </p:cNvSpPr>
          <p:nvPr>
            <p:ph type="dt" sz="half" idx="10"/>
          </p:nvPr>
        </p:nvSpPr>
        <p:spPr/>
        <p:txBody>
          <a:bodyPr/>
          <a:lstStyle/>
          <a:p>
            <a:fld id="{F636EB9B-4598-B742-BD8A-D3A8D0F66017}" type="datetimeFigureOut">
              <a:rPr lang="en-US" smtClean="0"/>
              <a:t>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348142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6EB9B-4598-B742-BD8A-D3A8D0F66017}" type="datetimeFigureOut">
              <a:rPr lang="en-US" smtClean="0"/>
              <a:t>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339514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de-DE"/>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F636EB9B-4598-B742-BD8A-D3A8D0F66017}" type="datetimeFigureOut">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428001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de-D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F636EB9B-4598-B742-BD8A-D3A8D0F66017}" type="datetimeFigureOut">
              <a:rPr lang="en-US" smtClean="0"/>
              <a:t>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FB23D-B234-6345-B484-85D259B1A462}" type="slidenum">
              <a:rPr lang="en-US" smtClean="0"/>
              <a:t>‹#›</a:t>
            </a:fld>
            <a:endParaRPr lang="en-US"/>
          </a:p>
        </p:txBody>
      </p:sp>
    </p:spTree>
    <p:extLst>
      <p:ext uri="{BB962C8B-B14F-4D97-AF65-F5344CB8AC3E}">
        <p14:creationId xmlns:p14="http://schemas.microsoft.com/office/powerpoint/2010/main" val="296570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e-DE"/>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6EB9B-4598-B742-BD8A-D3A8D0F66017}" type="datetimeFigureOut">
              <a:rPr lang="en-US" smtClean="0"/>
              <a:t>1/20/23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FB23D-B234-6345-B484-85D259B1A462}" type="slidenum">
              <a:rPr lang="en-US" smtClean="0"/>
              <a:t>‹#›</a:t>
            </a:fld>
            <a:endParaRPr lang="en-US"/>
          </a:p>
        </p:txBody>
      </p:sp>
    </p:spTree>
    <p:extLst>
      <p:ext uri="{BB962C8B-B14F-4D97-AF65-F5344CB8AC3E}">
        <p14:creationId xmlns:p14="http://schemas.microsoft.com/office/powerpoint/2010/main" val="244350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2.xml"/><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jpg"/><Relationship Id="rId10" Type="http://schemas.openxmlformats.org/officeDocument/2006/relationships/image" Target="../media/image52.png"/><Relationship Id="rId4" Type="http://schemas.openxmlformats.org/officeDocument/2006/relationships/notesSlide" Target="../notesSlides/notesSlide10.xml"/><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5.jpg"/><Relationship Id="rId3" Type="http://schemas.openxmlformats.org/officeDocument/2006/relationships/slideLayout" Target="../slideLayouts/slideLayout12.xml"/><Relationship Id="rId21" Type="http://schemas.openxmlformats.org/officeDocument/2006/relationships/image" Target="../media/image18.jpe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4.jpg"/><Relationship Id="rId25" Type="http://schemas.openxmlformats.org/officeDocument/2006/relationships/image" Target="../media/image22.jpeg"/><Relationship Id="rId2" Type="http://schemas.openxmlformats.org/officeDocument/2006/relationships/video" Target="../media/media1.mpg"/><Relationship Id="rId16" Type="http://schemas.openxmlformats.org/officeDocument/2006/relationships/image" Target="../media/image13.jpg"/><Relationship Id="rId20" Type="http://schemas.openxmlformats.org/officeDocument/2006/relationships/image" Target="../media/image17.jpg"/><Relationship Id="rId1" Type="http://schemas.microsoft.com/office/2007/relationships/media" Target="../media/media1.mpg"/><Relationship Id="rId6" Type="http://schemas.openxmlformats.org/officeDocument/2006/relationships/image" Target="../media/image4.png"/><Relationship Id="rId11" Type="http://schemas.openxmlformats.org/officeDocument/2006/relationships/image" Target="../media/image9.jpg"/><Relationship Id="rId24" Type="http://schemas.openxmlformats.org/officeDocument/2006/relationships/image" Target="../media/image21.jpeg"/><Relationship Id="rId5" Type="http://schemas.openxmlformats.org/officeDocument/2006/relationships/image" Target="../media/image3.jpeg"/><Relationship Id="rId15" Type="http://schemas.openxmlformats.org/officeDocument/2006/relationships/image" Target="../media/image2.jpg"/><Relationship Id="rId23" Type="http://schemas.openxmlformats.org/officeDocument/2006/relationships/image" Target="../media/image20.jpeg"/><Relationship Id="rId10" Type="http://schemas.openxmlformats.org/officeDocument/2006/relationships/image" Target="../media/image8.jpg"/><Relationship Id="rId19" Type="http://schemas.openxmlformats.org/officeDocument/2006/relationships/image" Target="../media/image16.PNG"/><Relationship Id="rId4" Type="http://schemas.openxmlformats.org/officeDocument/2006/relationships/notesSlide" Target="../notesSlides/notesSlide1.xml"/><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1183" y="1143000"/>
            <a:ext cx="4846320" cy="2898648"/>
          </a:xfrm>
        </p:spPr>
        <p:txBody>
          <a:bodyPr>
            <a:normAutofit/>
          </a:bodyPr>
          <a:lstStyle/>
          <a:p>
            <a:pPr algn="l"/>
            <a:r>
              <a:rPr lang="en-GB" sz="5400" dirty="0"/>
              <a:t>Fostering resilience in childhood</a:t>
            </a:r>
          </a:p>
        </p:txBody>
      </p:sp>
      <p:sp>
        <p:nvSpPr>
          <p:cNvPr id="3" name="Subtitle 2"/>
          <p:cNvSpPr>
            <a:spLocks noGrp="1"/>
          </p:cNvSpPr>
          <p:nvPr>
            <p:ph type="subTitle" idx="1"/>
          </p:nvPr>
        </p:nvSpPr>
        <p:spPr>
          <a:xfrm>
            <a:off x="851183" y="4407408"/>
            <a:ext cx="4846320" cy="1335024"/>
          </a:xfrm>
        </p:spPr>
        <p:txBody>
          <a:bodyPr>
            <a:normAutofit/>
          </a:bodyPr>
          <a:lstStyle/>
          <a:p>
            <a:pPr algn="l"/>
            <a:r>
              <a:rPr lang="en-GB" sz="2400" dirty="0">
                <a:latin typeface="+mj-lt"/>
              </a:rPr>
              <a:t>Nikolaus Steinbeis</a:t>
            </a:r>
          </a:p>
        </p:txBody>
      </p:sp>
      <p:sp>
        <p:nvSpPr>
          <p:cNvPr id="17" name="Rectangle 16">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Logo, company name&#10;&#10;Description automatically generated">
            <a:extLst>
              <a:ext uri="{FF2B5EF4-FFF2-40B4-BE49-F238E27FC236}">
                <a16:creationId xmlns:a16="http://schemas.microsoft.com/office/drawing/2014/main" id="{E45BD7CE-C45A-9A4E-A5FA-211A9B845967}"/>
              </a:ext>
            </a:extLst>
          </p:cNvPr>
          <p:cNvPicPr>
            <a:picLocks noChangeAspect="1"/>
          </p:cNvPicPr>
          <p:nvPr/>
        </p:nvPicPr>
        <p:blipFill>
          <a:blip r:embed="rId2"/>
          <a:stretch>
            <a:fillRect/>
          </a:stretch>
        </p:blipFill>
        <p:spPr>
          <a:xfrm>
            <a:off x="6260956" y="970683"/>
            <a:ext cx="5441001" cy="1586412"/>
          </a:xfrm>
          <a:prstGeom prst="rect">
            <a:avLst/>
          </a:prstGeom>
        </p:spPr>
      </p:pic>
      <p:sp>
        <p:nvSpPr>
          <p:cNvPr id="19" name="Rectangle 18">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final_logo_Developmental Change and Plasticity Lab_LG_Digit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956" y="3754264"/>
            <a:ext cx="5441001" cy="2679692"/>
          </a:xfrm>
          <a:prstGeom prst="rect">
            <a:avLst/>
          </a:prstGeom>
        </p:spPr>
      </p:pic>
    </p:spTree>
    <p:extLst>
      <p:ext uri="{BB962C8B-B14F-4D97-AF65-F5344CB8AC3E}">
        <p14:creationId xmlns:p14="http://schemas.microsoft.com/office/powerpoint/2010/main" val="329751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8DF0-53A3-C94A-8857-895013A40234}"/>
              </a:ext>
            </a:extLst>
          </p:cNvPr>
          <p:cNvSpPr>
            <a:spLocks noGrp="1"/>
          </p:cNvSpPr>
          <p:nvPr>
            <p:ph type="title"/>
          </p:nvPr>
        </p:nvSpPr>
        <p:spPr>
          <a:xfrm>
            <a:off x="0" y="0"/>
            <a:ext cx="10972800" cy="1143000"/>
          </a:xfrm>
        </p:spPr>
        <p:txBody>
          <a:bodyPr/>
          <a:lstStyle/>
          <a:p>
            <a:pPr algn="l"/>
            <a:r>
              <a:rPr lang="en-US" dirty="0"/>
              <a:t>Reappraisal</a:t>
            </a:r>
          </a:p>
        </p:txBody>
      </p:sp>
      <p:sp>
        <p:nvSpPr>
          <p:cNvPr id="3" name="Content Placeholder 2">
            <a:extLst>
              <a:ext uri="{FF2B5EF4-FFF2-40B4-BE49-F238E27FC236}">
                <a16:creationId xmlns:a16="http://schemas.microsoft.com/office/drawing/2014/main" id="{652F74A1-B462-A646-80E6-DC4F2E3AE72D}"/>
              </a:ext>
            </a:extLst>
          </p:cNvPr>
          <p:cNvSpPr>
            <a:spLocks noGrp="1"/>
          </p:cNvSpPr>
          <p:nvPr>
            <p:ph idx="1"/>
          </p:nvPr>
        </p:nvSpPr>
        <p:spPr/>
        <p:txBody>
          <a:bodyPr>
            <a:normAutofit fontScale="92500" lnSpcReduction="20000"/>
          </a:bodyPr>
          <a:lstStyle/>
          <a:p>
            <a:r>
              <a:rPr lang="en-US" dirty="0"/>
              <a:t>Ability to change the emotional meaning and impact of a situation that elicits the emotion</a:t>
            </a:r>
          </a:p>
          <a:p>
            <a:r>
              <a:rPr lang="en-US" dirty="0"/>
              <a:t>“It wasn’t that important anyway”; ”Tomorrow is another day”; </a:t>
            </a:r>
          </a:p>
          <a:p>
            <a:r>
              <a:rPr lang="en-US" dirty="0"/>
              <a:t>Children as young as 5 years have been shown to be able to do this (</a:t>
            </a:r>
            <a:r>
              <a:rPr lang="en-US" dirty="0" err="1"/>
              <a:t>Willner</a:t>
            </a:r>
            <a:r>
              <a:rPr lang="en-US" dirty="0"/>
              <a:t> et al., 2022)</a:t>
            </a:r>
          </a:p>
          <a:p>
            <a:pPr lvl="1"/>
            <a:r>
              <a:rPr lang="en-US" dirty="0"/>
              <a:t>Vignettes or videos with emotional content (usually negative)</a:t>
            </a:r>
          </a:p>
          <a:p>
            <a:pPr lvl="1"/>
            <a:r>
              <a:rPr lang="en-US" dirty="0"/>
              <a:t>Asked to try to see things differently and report on how they feel</a:t>
            </a:r>
          </a:p>
          <a:p>
            <a:r>
              <a:rPr lang="en-US" dirty="0"/>
              <a:t>Reappraisal can be taught (Denny &amp; Ochsner, 2014)</a:t>
            </a:r>
          </a:p>
          <a:p>
            <a:r>
              <a:rPr lang="en-US" dirty="0"/>
              <a:t>Whether there is systematic increase and how this buffers against onset of mental health problems currently investigated</a:t>
            </a:r>
          </a:p>
        </p:txBody>
      </p:sp>
      <p:pic>
        <p:nvPicPr>
          <p:cNvPr id="6" name="Picture 5" descr="A picture containing text, clipart&#10;&#10;Description automatically generated">
            <a:extLst>
              <a:ext uri="{FF2B5EF4-FFF2-40B4-BE49-F238E27FC236}">
                <a16:creationId xmlns:a16="http://schemas.microsoft.com/office/drawing/2014/main" id="{F9EEECB7-0826-C24E-AC6C-14BEE6A1FEED}"/>
              </a:ext>
            </a:extLst>
          </p:cNvPr>
          <p:cNvPicPr>
            <a:picLocks noChangeAspect="1"/>
          </p:cNvPicPr>
          <p:nvPr/>
        </p:nvPicPr>
        <p:blipFill>
          <a:blip r:embed="rId2"/>
          <a:stretch>
            <a:fillRect/>
          </a:stretch>
        </p:blipFill>
        <p:spPr>
          <a:xfrm>
            <a:off x="10593659" y="5358162"/>
            <a:ext cx="1405051" cy="1405051"/>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6C1C40F0-5D97-F24C-96BB-18C48C567D45}"/>
              </a:ext>
            </a:extLst>
          </p:cNvPr>
          <p:cNvPicPr>
            <a:picLocks noChangeAspect="1"/>
          </p:cNvPicPr>
          <p:nvPr/>
        </p:nvPicPr>
        <p:blipFill>
          <a:blip r:embed="rId3"/>
          <a:stretch>
            <a:fillRect/>
          </a:stretch>
        </p:blipFill>
        <p:spPr>
          <a:xfrm>
            <a:off x="10593658" y="210634"/>
            <a:ext cx="1405051" cy="1405051"/>
          </a:xfrm>
          <a:prstGeom prst="rect">
            <a:avLst/>
          </a:prstGeom>
        </p:spPr>
      </p:pic>
    </p:spTree>
    <p:extLst>
      <p:ext uri="{BB962C8B-B14F-4D97-AF65-F5344CB8AC3E}">
        <p14:creationId xmlns:p14="http://schemas.microsoft.com/office/powerpoint/2010/main" val="34201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37" y="1208570"/>
            <a:ext cx="11015330" cy="4686299"/>
          </a:xfrm>
        </p:spPr>
        <p:txBody>
          <a:bodyPr>
            <a:normAutofit lnSpcReduction="10000"/>
          </a:bodyPr>
          <a:lstStyle/>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r>
              <a:rPr lang="en-GB" dirty="0"/>
              <a:t>Plethora of animal work showing that while not having control over a stressor (i.e. pain) produces depressive phenotype (i.e. learned helplessness) having control inoculates against later stress (Seligman and Maier, 2016)</a:t>
            </a:r>
          </a:p>
          <a:p>
            <a:pPr>
              <a:buFont typeface="Arial" panose="020B0604020202020204" pitchFamily="34" charset="0"/>
              <a:buChar char="•"/>
            </a:pPr>
            <a:r>
              <a:rPr lang="en-GB" dirty="0"/>
              <a:t>The experience of stressful events not as threatening but as challenges is crucial</a:t>
            </a:r>
          </a:p>
          <a:p>
            <a:pPr lvl="1">
              <a:buFont typeface="Arial" panose="020B0604020202020204" pitchFamily="34" charset="0"/>
              <a:buChar char="•"/>
            </a:pPr>
            <a:r>
              <a:rPr lang="en-GB" dirty="0"/>
              <a:t>Hinges on attitude and coping resources</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lvl="1">
              <a:buFont typeface="Arial" panose="020B0604020202020204" pitchFamily="34" charset="0"/>
              <a:buChar char="•"/>
            </a:pPr>
            <a:endParaRPr lang="en-GB" dirty="0"/>
          </a:p>
          <a:p>
            <a:endParaRPr lang="en-GB" dirty="0"/>
          </a:p>
        </p:txBody>
      </p:sp>
      <p:sp>
        <p:nvSpPr>
          <p:cNvPr id="4" name="Title 3"/>
          <p:cNvSpPr>
            <a:spLocks noGrp="1"/>
          </p:cNvSpPr>
          <p:nvPr>
            <p:ph type="title"/>
          </p:nvPr>
        </p:nvSpPr>
        <p:spPr>
          <a:xfrm>
            <a:off x="0" y="-1"/>
            <a:ext cx="9548037" cy="963131"/>
          </a:xfrm>
        </p:spPr>
        <p:txBody>
          <a:bodyPr>
            <a:noAutofit/>
          </a:bodyPr>
          <a:lstStyle/>
          <a:p>
            <a:pPr algn="l"/>
            <a:r>
              <a:rPr lang="en-GB" sz="4000" dirty="0"/>
              <a:t>Stressor control</a:t>
            </a:r>
          </a:p>
        </p:txBody>
      </p:sp>
      <p:grpSp>
        <p:nvGrpSpPr>
          <p:cNvPr id="11" name="Group 10">
            <a:extLst>
              <a:ext uri="{FF2B5EF4-FFF2-40B4-BE49-F238E27FC236}">
                <a16:creationId xmlns:a16="http://schemas.microsoft.com/office/drawing/2014/main" id="{DFCD3B93-189D-AB41-8125-68FF55B21175}"/>
              </a:ext>
            </a:extLst>
          </p:cNvPr>
          <p:cNvGrpSpPr/>
          <p:nvPr/>
        </p:nvGrpSpPr>
        <p:grpSpPr>
          <a:xfrm>
            <a:off x="3590434" y="650462"/>
            <a:ext cx="3792191" cy="1575768"/>
            <a:chOff x="7627176" y="5133253"/>
            <a:chExt cx="3792191" cy="1575768"/>
          </a:xfrm>
        </p:grpSpPr>
        <p:pic>
          <p:nvPicPr>
            <p:cNvPr id="5" name="Picture 4" descr="Icon&#10;&#10;Description automatically generated">
              <a:extLst>
                <a:ext uri="{FF2B5EF4-FFF2-40B4-BE49-F238E27FC236}">
                  <a16:creationId xmlns:a16="http://schemas.microsoft.com/office/drawing/2014/main" id="{8507B4F0-520A-364C-B6FF-B1EBA2B852C0}"/>
                </a:ext>
              </a:extLst>
            </p:cNvPr>
            <p:cNvPicPr>
              <a:picLocks noChangeAspect="1"/>
            </p:cNvPicPr>
            <p:nvPr/>
          </p:nvPicPr>
          <p:blipFill rotWithShape="1">
            <a:blip r:embed="rId3"/>
            <a:srcRect l="28459" t="6829" r="31502" b="14044"/>
            <a:stretch/>
          </p:blipFill>
          <p:spPr>
            <a:xfrm>
              <a:off x="10705689" y="5133253"/>
              <a:ext cx="713678" cy="1523232"/>
            </a:xfrm>
            <a:prstGeom prst="rect">
              <a:avLst/>
            </a:prstGeom>
          </p:spPr>
        </p:pic>
        <p:pic>
          <p:nvPicPr>
            <p:cNvPr id="8" name="Picture 7" descr="A black cat with a white background&#10;&#10;Description automatically generated with low confidence">
              <a:extLst>
                <a:ext uri="{FF2B5EF4-FFF2-40B4-BE49-F238E27FC236}">
                  <a16:creationId xmlns:a16="http://schemas.microsoft.com/office/drawing/2014/main" id="{2677227D-C976-7C46-95EB-71041DFBF7CC}"/>
                </a:ext>
              </a:extLst>
            </p:cNvPr>
            <p:cNvPicPr>
              <a:picLocks noChangeAspect="1"/>
            </p:cNvPicPr>
            <p:nvPr/>
          </p:nvPicPr>
          <p:blipFill>
            <a:blip r:embed="rId4"/>
            <a:stretch>
              <a:fillRect/>
            </a:stretch>
          </p:blipFill>
          <p:spPr>
            <a:xfrm>
              <a:off x="7627176" y="5286621"/>
              <a:ext cx="1422400" cy="1422400"/>
            </a:xfrm>
            <a:prstGeom prst="rect">
              <a:avLst/>
            </a:prstGeom>
          </p:spPr>
        </p:pic>
        <p:cxnSp>
          <p:nvCxnSpPr>
            <p:cNvPr id="10" name="Straight Arrow Connector 9">
              <a:extLst>
                <a:ext uri="{FF2B5EF4-FFF2-40B4-BE49-F238E27FC236}">
                  <a16:creationId xmlns:a16="http://schemas.microsoft.com/office/drawing/2014/main" id="{67C0034C-36FD-AC48-A1DE-B749884488F2}"/>
                </a:ext>
              </a:extLst>
            </p:cNvPr>
            <p:cNvCxnSpPr/>
            <p:nvPr/>
          </p:nvCxnSpPr>
          <p:spPr>
            <a:xfrm>
              <a:off x="9367025" y="5997821"/>
              <a:ext cx="1025912" cy="0"/>
            </a:xfrm>
            <a:prstGeom prst="straightConnector1">
              <a:avLst/>
            </a:prstGeom>
            <a:ln w="6032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708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752475"/>
          </a:xfrm>
        </p:spPr>
        <p:txBody>
          <a:bodyPr>
            <a:normAutofit fontScale="90000"/>
          </a:bodyPr>
          <a:lstStyle/>
          <a:p>
            <a:pPr algn="l"/>
            <a:r>
              <a:rPr lang="en-US" dirty="0"/>
              <a:t>Feeling in control</a:t>
            </a:r>
          </a:p>
        </p:txBody>
      </p:sp>
      <p:sp>
        <p:nvSpPr>
          <p:cNvPr id="3" name="Content Placeholder 2"/>
          <p:cNvSpPr>
            <a:spLocks noGrp="1"/>
          </p:cNvSpPr>
          <p:nvPr>
            <p:ph idx="1"/>
          </p:nvPr>
        </p:nvSpPr>
        <p:spPr>
          <a:xfrm>
            <a:off x="169333" y="948267"/>
            <a:ext cx="11184467" cy="5228696"/>
          </a:xfrm>
        </p:spPr>
        <p:txBody>
          <a:bodyPr>
            <a:normAutofit/>
          </a:bodyPr>
          <a:lstStyle/>
          <a:p>
            <a:r>
              <a:rPr lang="en-US" dirty="0"/>
              <a:t>Believing oneself not in control is a hallmark of affective disorders such as depression and anxiety (i.e. learned helplessness)</a:t>
            </a:r>
          </a:p>
          <a:p>
            <a:r>
              <a:rPr lang="en-US" dirty="0"/>
              <a:t>Subjectively experienced efficacy is a strong determinant how we perceive threats</a:t>
            </a:r>
          </a:p>
          <a:p>
            <a:pPr lvl="1"/>
            <a:r>
              <a:rPr lang="en-US" dirty="0"/>
              <a:t>“I am in control of my life”</a:t>
            </a:r>
          </a:p>
          <a:p>
            <a:r>
              <a:rPr lang="en-US" dirty="0"/>
              <a:t>Predicts how well one bounces back from stressful life events</a:t>
            </a:r>
          </a:p>
        </p:txBody>
      </p:sp>
    </p:spTree>
    <p:extLst>
      <p:ext uri="{BB962C8B-B14F-4D97-AF65-F5344CB8AC3E}">
        <p14:creationId xmlns:p14="http://schemas.microsoft.com/office/powerpoint/2010/main" val="36574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97467"/>
          </a:xfrm>
        </p:spPr>
        <p:txBody>
          <a:bodyPr>
            <a:normAutofit/>
          </a:bodyPr>
          <a:lstStyle/>
          <a:p>
            <a:pPr algn="l"/>
            <a:r>
              <a:rPr lang="en-US" sz="4000" dirty="0"/>
              <a:t>Feeling in control – a case study</a:t>
            </a:r>
          </a:p>
        </p:txBody>
      </p:sp>
      <p:sp>
        <p:nvSpPr>
          <p:cNvPr id="3" name="Content Placeholder 2"/>
          <p:cNvSpPr>
            <a:spLocks noGrp="1"/>
          </p:cNvSpPr>
          <p:nvPr>
            <p:ph idx="1"/>
          </p:nvPr>
        </p:nvSpPr>
        <p:spPr>
          <a:xfrm>
            <a:off x="152401" y="1286934"/>
            <a:ext cx="6874934" cy="3691465"/>
          </a:xfrm>
        </p:spPr>
        <p:txBody>
          <a:bodyPr>
            <a:normAutofit fontScale="77500" lnSpcReduction="20000"/>
          </a:bodyPr>
          <a:lstStyle/>
          <a:p>
            <a:r>
              <a:rPr lang="en-US" dirty="0"/>
              <a:t>102 participants (75 female; age range: 18-50 years) divided into three groups of ES, yoked IS and no stress</a:t>
            </a:r>
          </a:p>
          <a:p>
            <a:r>
              <a:rPr lang="en-US" dirty="0"/>
              <a:t>Stress was created by administering pain (electrical shocks) every two seconds until goal state was reached (ES)</a:t>
            </a:r>
          </a:p>
          <a:p>
            <a:r>
              <a:rPr lang="en-US" dirty="0"/>
              <a:t>Participants who had learned on at least a third of trials were considered to have learned</a:t>
            </a:r>
          </a:p>
          <a:p>
            <a:r>
              <a:rPr lang="en-US" dirty="0"/>
              <a:t>Fear learning and extinction performed with painful stimuli</a:t>
            </a:r>
          </a:p>
          <a:p>
            <a:endParaRPr lang="en-US" dirty="0"/>
          </a:p>
          <a:p>
            <a:pPr lvl="1"/>
            <a:endParaRPr lang="en-US" dirty="0"/>
          </a:p>
        </p:txBody>
      </p:sp>
      <p:pic>
        <p:nvPicPr>
          <p:cNvPr id="4" name="Picture 3"/>
          <p:cNvPicPr>
            <a:picLocks noChangeAspect="1"/>
          </p:cNvPicPr>
          <p:nvPr/>
        </p:nvPicPr>
        <p:blipFill>
          <a:blip r:embed="rId2"/>
          <a:stretch>
            <a:fillRect/>
          </a:stretch>
        </p:blipFill>
        <p:spPr>
          <a:xfrm>
            <a:off x="7777940" y="1286934"/>
            <a:ext cx="3527936" cy="3009819"/>
          </a:xfrm>
          <a:prstGeom prst="rect">
            <a:avLst/>
          </a:prstGeom>
        </p:spPr>
      </p:pic>
      <p:sp>
        <p:nvSpPr>
          <p:cNvPr id="5" name="TextBox 4"/>
          <p:cNvSpPr txBox="1"/>
          <p:nvPr/>
        </p:nvSpPr>
        <p:spPr>
          <a:xfrm>
            <a:off x="9838266" y="6197600"/>
            <a:ext cx="2105264" cy="369332"/>
          </a:xfrm>
          <a:prstGeom prst="rect">
            <a:avLst/>
          </a:prstGeom>
          <a:noFill/>
        </p:spPr>
        <p:txBody>
          <a:bodyPr wrap="none" rtlCol="0">
            <a:spAutoFit/>
          </a:bodyPr>
          <a:lstStyle/>
          <a:p>
            <a:r>
              <a:rPr lang="en-US" dirty="0"/>
              <a:t>Hartley et al., (2014)</a:t>
            </a:r>
          </a:p>
        </p:txBody>
      </p:sp>
      <p:pic>
        <p:nvPicPr>
          <p:cNvPr id="6" name="Picture 5"/>
          <p:cNvPicPr>
            <a:picLocks noChangeAspect="1"/>
          </p:cNvPicPr>
          <p:nvPr/>
        </p:nvPicPr>
        <p:blipFill>
          <a:blip r:embed="rId3"/>
          <a:stretch>
            <a:fillRect/>
          </a:stretch>
        </p:blipFill>
        <p:spPr>
          <a:xfrm>
            <a:off x="3208866" y="4526260"/>
            <a:ext cx="4097867" cy="2089612"/>
          </a:xfrm>
          <a:prstGeom prst="rect">
            <a:avLst/>
          </a:prstGeom>
        </p:spPr>
      </p:pic>
    </p:spTree>
    <p:extLst>
      <p:ext uri="{BB962C8B-B14F-4D97-AF65-F5344CB8AC3E}">
        <p14:creationId xmlns:p14="http://schemas.microsoft.com/office/powerpoint/2010/main" val="30773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741A-6BF2-B645-9E2D-64E6CC9616E6}"/>
              </a:ext>
            </a:extLst>
          </p:cNvPr>
          <p:cNvSpPr>
            <a:spLocks noGrp="1"/>
          </p:cNvSpPr>
          <p:nvPr>
            <p:ph type="title"/>
          </p:nvPr>
        </p:nvSpPr>
        <p:spPr>
          <a:xfrm>
            <a:off x="0" y="0"/>
            <a:ext cx="10972800" cy="831427"/>
          </a:xfrm>
        </p:spPr>
        <p:txBody>
          <a:bodyPr/>
          <a:lstStyle/>
          <a:p>
            <a:pPr algn="l"/>
            <a:r>
              <a:rPr lang="en-US" dirty="0"/>
              <a:t>Mindset intervention (Yeager et al., 2022)</a:t>
            </a:r>
          </a:p>
        </p:txBody>
      </p:sp>
      <p:sp>
        <p:nvSpPr>
          <p:cNvPr id="3" name="Content Placeholder 2">
            <a:extLst>
              <a:ext uri="{FF2B5EF4-FFF2-40B4-BE49-F238E27FC236}">
                <a16:creationId xmlns:a16="http://schemas.microsoft.com/office/drawing/2014/main" id="{27AED6F1-C9EA-BF41-8CB3-BB8341C3E15E}"/>
              </a:ext>
            </a:extLst>
          </p:cNvPr>
          <p:cNvSpPr>
            <a:spLocks noGrp="1"/>
          </p:cNvSpPr>
          <p:nvPr>
            <p:ph idx="1"/>
          </p:nvPr>
        </p:nvSpPr>
        <p:spPr>
          <a:xfrm>
            <a:off x="609600" y="1360449"/>
            <a:ext cx="7361583" cy="5497551"/>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Online 30 minute intervention targeting two beliefs:</a:t>
            </a:r>
          </a:p>
          <a:p>
            <a:pPr lvl="1"/>
            <a:r>
              <a:rPr lang="en-US" dirty="0"/>
              <a:t>Intelligence can be developed</a:t>
            </a:r>
          </a:p>
          <a:p>
            <a:pPr lvl="1"/>
            <a:r>
              <a:rPr lang="en-US" dirty="0"/>
              <a:t>Stress can fuel optimal performance</a:t>
            </a:r>
          </a:p>
          <a:p>
            <a:r>
              <a:rPr lang="en-US" dirty="0"/>
              <a:t>Over 3000 adolescents took part and they looked at effect on </a:t>
            </a:r>
          </a:p>
          <a:p>
            <a:pPr lvl="1"/>
            <a:r>
              <a:rPr lang="en-US" dirty="0"/>
              <a:t>Stress-related thoughts</a:t>
            </a:r>
          </a:p>
          <a:p>
            <a:pPr lvl="1"/>
            <a:r>
              <a:rPr lang="en-US" dirty="0"/>
              <a:t>Cortisol (stress hormone)</a:t>
            </a:r>
          </a:p>
          <a:p>
            <a:pPr lvl="1"/>
            <a:r>
              <a:rPr lang="en-US" dirty="0"/>
              <a:t>Well-being and mental health</a:t>
            </a:r>
          </a:p>
        </p:txBody>
      </p:sp>
      <p:pic>
        <p:nvPicPr>
          <p:cNvPr id="5" name="Picture 4" descr="Diagram&#10;&#10;Description automatically generated">
            <a:extLst>
              <a:ext uri="{FF2B5EF4-FFF2-40B4-BE49-F238E27FC236}">
                <a16:creationId xmlns:a16="http://schemas.microsoft.com/office/drawing/2014/main" id="{81FE7531-F610-7844-B69D-0B73CD494D58}"/>
              </a:ext>
            </a:extLst>
          </p:cNvPr>
          <p:cNvPicPr>
            <a:picLocks noChangeAspect="1"/>
          </p:cNvPicPr>
          <p:nvPr/>
        </p:nvPicPr>
        <p:blipFill>
          <a:blip r:embed="rId3"/>
          <a:stretch>
            <a:fillRect/>
          </a:stretch>
        </p:blipFill>
        <p:spPr>
          <a:xfrm>
            <a:off x="773152" y="822591"/>
            <a:ext cx="3655235" cy="3124941"/>
          </a:xfrm>
          <a:prstGeom prst="rect">
            <a:avLst/>
          </a:prstGeom>
        </p:spPr>
      </p:pic>
      <p:pic>
        <p:nvPicPr>
          <p:cNvPr id="6" name="Picture 5" descr="Diagram&#10;&#10;Description automatically generated with medium confidence">
            <a:extLst>
              <a:ext uri="{FF2B5EF4-FFF2-40B4-BE49-F238E27FC236}">
                <a16:creationId xmlns:a16="http://schemas.microsoft.com/office/drawing/2014/main" id="{8A69B201-2C1E-2B4D-8E5A-2D5E4CCAC194}"/>
              </a:ext>
            </a:extLst>
          </p:cNvPr>
          <p:cNvPicPr>
            <a:picLocks noChangeAspect="1"/>
          </p:cNvPicPr>
          <p:nvPr/>
        </p:nvPicPr>
        <p:blipFill rotWithShape="1">
          <a:blip r:embed="rId4"/>
          <a:srcRect t="2644" b="-1"/>
          <a:stretch/>
        </p:blipFill>
        <p:spPr>
          <a:xfrm>
            <a:off x="5667646" y="1687256"/>
            <a:ext cx="5969000" cy="1916459"/>
          </a:xfrm>
          <a:prstGeom prst="rect">
            <a:avLst/>
          </a:prstGeom>
        </p:spPr>
      </p:pic>
      <p:pic>
        <p:nvPicPr>
          <p:cNvPr id="8" name="Picture 7" descr="Chart, histogram&#10;&#10;Description automatically generated">
            <a:extLst>
              <a:ext uri="{FF2B5EF4-FFF2-40B4-BE49-F238E27FC236}">
                <a16:creationId xmlns:a16="http://schemas.microsoft.com/office/drawing/2014/main" id="{51126AD1-399F-214A-8B2D-E33C32A8712E}"/>
              </a:ext>
            </a:extLst>
          </p:cNvPr>
          <p:cNvPicPr>
            <a:picLocks noChangeAspect="1"/>
          </p:cNvPicPr>
          <p:nvPr/>
        </p:nvPicPr>
        <p:blipFill>
          <a:blip r:embed="rId5"/>
          <a:stretch>
            <a:fillRect/>
          </a:stretch>
        </p:blipFill>
        <p:spPr>
          <a:xfrm>
            <a:off x="7725046" y="4459544"/>
            <a:ext cx="3911600" cy="1422400"/>
          </a:xfrm>
          <a:prstGeom prst="rect">
            <a:avLst/>
          </a:prstGeom>
        </p:spPr>
      </p:pic>
      <p:sp>
        <p:nvSpPr>
          <p:cNvPr id="9" name="TextBox 8">
            <a:extLst>
              <a:ext uri="{FF2B5EF4-FFF2-40B4-BE49-F238E27FC236}">
                <a16:creationId xmlns:a16="http://schemas.microsoft.com/office/drawing/2014/main" id="{215162F8-4A41-E04D-A445-14DC3760D753}"/>
              </a:ext>
            </a:extLst>
          </p:cNvPr>
          <p:cNvSpPr txBox="1"/>
          <p:nvPr/>
        </p:nvSpPr>
        <p:spPr>
          <a:xfrm>
            <a:off x="8332742" y="4090212"/>
            <a:ext cx="2942344" cy="369332"/>
          </a:xfrm>
          <a:prstGeom prst="rect">
            <a:avLst/>
          </a:prstGeom>
          <a:noFill/>
        </p:spPr>
        <p:txBody>
          <a:bodyPr wrap="none" rtlCol="0">
            <a:spAutoFit/>
          </a:bodyPr>
          <a:lstStyle/>
          <a:p>
            <a:r>
              <a:rPr lang="en-US" dirty="0"/>
              <a:t>General anxiety during Covid</a:t>
            </a:r>
          </a:p>
        </p:txBody>
      </p:sp>
      <p:sp>
        <p:nvSpPr>
          <p:cNvPr id="10" name="TextBox 9">
            <a:extLst>
              <a:ext uri="{FF2B5EF4-FFF2-40B4-BE49-F238E27FC236}">
                <a16:creationId xmlns:a16="http://schemas.microsoft.com/office/drawing/2014/main" id="{92E73787-0769-4E4B-8D89-A8CBE2280495}"/>
              </a:ext>
            </a:extLst>
          </p:cNvPr>
          <p:cNvSpPr txBox="1"/>
          <p:nvPr/>
        </p:nvSpPr>
        <p:spPr>
          <a:xfrm>
            <a:off x="6282052" y="1251684"/>
            <a:ext cx="2050690" cy="369332"/>
          </a:xfrm>
          <a:prstGeom prst="rect">
            <a:avLst/>
          </a:prstGeom>
          <a:noFill/>
        </p:spPr>
        <p:txBody>
          <a:bodyPr wrap="none" rtlCol="0">
            <a:spAutoFit/>
          </a:bodyPr>
          <a:lstStyle/>
          <a:p>
            <a:r>
              <a:rPr lang="en-US" dirty="0"/>
              <a:t>Negative self regard</a:t>
            </a:r>
          </a:p>
        </p:txBody>
      </p:sp>
      <p:sp>
        <p:nvSpPr>
          <p:cNvPr id="11" name="TextBox 10">
            <a:extLst>
              <a:ext uri="{FF2B5EF4-FFF2-40B4-BE49-F238E27FC236}">
                <a16:creationId xmlns:a16="http://schemas.microsoft.com/office/drawing/2014/main" id="{1E815FA0-3366-1741-AC89-AF897D09F751}"/>
              </a:ext>
            </a:extLst>
          </p:cNvPr>
          <p:cNvSpPr txBox="1"/>
          <p:nvPr/>
        </p:nvSpPr>
        <p:spPr>
          <a:xfrm>
            <a:off x="9630768" y="1232046"/>
            <a:ext cx="1612621" cy="369332"/>
          </a:xfrm>
          <a:prstGeom prst="rect">
            <a:avLst/>
          </a:prstGeom>
          <a:noFill/>
        </p:spPr>
        <p:txBody>
          <a:bodyPr wrap="none" rtlCol="0">
            <a:spAutoFit/>
          </a:bodyPr>
          <a:lstStyle/>
          <a:p>
            <a:r>
              <a:rPr lang="en-US" dirty="0"/>
              <a:t>Diurnal cortisol</a:t>
            </a:r>
          </a:p>
        </p:txBody>
      </p:sp>
    </p:spTree>
    <p:extLst>
      <p:ext uri="{BB962C8B-B14F-4D97-AF65-F5344CB8AC3E}">
        <p14:creationId xmlns:p14="http://schemas.microsoft.com/office/powerpoint/2010/main" val="21947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BDAA-E58A-5D47-B20A-EA453FFEE30B}"/>
              </a:ext>
            </a:extLst>
          </p:cNvPr>
          <p:cNvSpPr>
            <a:spLocks noGrp="1"/>
          </p:cNvSpPr>
          <p:nvPr>
            <p:ph type="title"/>
          </p:nvPr>
        </p:nvSpPr>
        <p:spPr>
          <a:xfrm>
            <a:off x="152400" y="0"/>
            <a:ext cx="10972800" cy="731835"/>
          </a:xfrm>
        </p:spPr>
        <p:txBody>
          <a:bodyPr>
            <a:normAutofit fontScale="90000"/>
          </a:bodyPr>
          <a:lstStyle/>
          <a:p>
            <a:pPr algn="l"/>
            <a:r>
              <a:rPr lang="en-US" dirty="0"/>
              <a:t>Strategy-situation fit </a:t>
            </a:r>
          </a:p>
        </p:txBody>
      </p:sp>
      <p:sp>
        <p:nvSpPr>
          <p:cNvPr id="3" name="Content Placeholder 2">
            <a:extLst>
              <a:ext uri="{FF2B5EF4-FFF2-40B4-BE49-F238E27FC236}">
                <a16:creationId xmlns:a16="http://schemas.microsoft.com/office/drawing/2014/main" id="{5BC53261-51EA-D445-80C6-14300CBCBC63}"/>
              </a:ext>
            </a:extLst>
          </p:cNvPr>
          <p:cNvSpPr>
            <a:spLocks noGrp="1"/>
          </p:cNvSpPr>
          <p:nvPr>
            <p:ph idx="1"/>
          </p:nvPr>
        </p:nvSpPr>
        <p:spPr>
          <a:xfrm>
            <a:off x="609600" y="914400"/>
            <a:ext cx="10972800" cy="4731026"/>
          </a:xfrm>
        </p:spPr>
        <p:txBody>
          <a:bodyPr>
            <a:normAutofit fontScale="92500" lnSpcReduction="10000"/>
          </a:bodyPr>
          <a:lstStyle/>
          <a:p>
            <a:r>
              <a:rPr lang="en-US" dirty="0"/>
              <a:t>Different types of coping strategies</a:t>
            </a:r>
          </a:p>
          <a:p>
            <a:pPr lvl="1"/>
            <a:r>
              <a:rPr lang="en-US" dirty="0"/>
              <a:t>Emotion (i.e. reappraisal: “It doesn’t matter anyway”)</a:t>
            </a:r>
          </a:p>
          <a:p>
            <a:pPr lvl="1"/>
            <a:r>
              <a:rPr lang="en-US" dirty="0"/>
              <a:t>Situation (i.e. active coping: “How can I fix this?”)</a:t>
            </a:r>
          </a:p>
          <a:p>
            <a:r>
              <a:rPr lang="en-US" dirty="0"/>
              <a:t>Whether reappraisal is actually helpful depends on whether the situation / problem is controllable or not</a:t>
            </a:r>
          </a:p>
          <a:p>
            <a:pPr lvl="1"/>
            <a:r>
              <a:rPr lang="en-US" dirty="0"/>
              <a:t>Only in uncontrollable situations</a:t>
            </a:r>
          </a:p>
          <a:p>
            <a:pPr lvl="1"/>
            <a:r>
              <a:rPr lang="en-US" dirty="0"/>
              <a:t>In controllable situations would be better to act, but reappraisal removes that urgency</a:t>
            </a:r>
          </a:p>
          <a:p>
            <a:r>
              <a:rPr lang="en-US" dirty="0"/>
              <a:t>Using reappraisal in situations that are controllable is a risk factor for mental health problems</a:t>
            </a:r>
          </a:p>
          <a:p>
            <a:endParaRPr lang="en-US" dirty="0"/>
          </a:p>
        </p:txBody>
      </p:sp>
      <p:pic>
        <p:nvPicPr>
          <p:cNvPr id="5" name="Picture 4" descr="Chart, line chart&#10;&#10;Description automatically generated">
            <a:extLst>
              <a:ext uri="{FF2B5EF4-FFF2-40B4-BE49-F238E27FC236}">
                <a16:creationId xmlns:a16="http://schemas.microsoft.com/office/drawing/2014/main" id="{54336DBF-0CC8-3941-B155-B5863CBBB064}"/>
              </a:ext>
            </a:extLst>
          </p:cNvPr>
          <p:cNvPicPr>
            <a:picLocks noChangeAspect="1"/>
          </p:cNvPicPr>
          <p:nvPr/>
        </p:nvPicPr>
        <p:blipFill>
          <a:blip r:embed="rId3"/>
          <a:stretch>
            <a:fillRect/>
          </a:stretch>
        </p:blipFill>
        <p:spPr>
          <a:xfrm>
            <a:off x="6738730" y="4867333"/>
            <a:ext cx="2677856" cy="1990667"/>
          </a:xfrm>
          <a:prstGeom prst="rect">
            <a:avLst/>
          </a:prstGeom>
        </p:spPr>
      </p:pic>
      <p:sp>
        <p:nvSpPr>
          <p:cNvPr id="6" name="TextBox 5">
            <a:extLst>
              <a:ext uri="{FF2B5EF4-FFF2-40B4-BE49-F238E27FC236}">
                <a16:creationId xmlns:a16="http://schemas.microsoft.com/office/drawing/2014/main" id="{8DF41AEE-11FB-BA4A-A57C-DD9E92201AD5}"/>
              </a:ext>
            </a:extLst>
          </p:cNvPr>
          <p:cNvSpPr txBox="1"/>
          <p:nvPr/>
        </p:nvSpPr>
        <p:spPr>
          <a:xfrm>
            <a:off x="9740348" y="6321287"/>
            <a:ext cx="1916294" cy="369332"/>
          </a:xfrm>
          <a:prstGeom prst="rect">
            <a:avLst/>
          </a:prstGeom>
          <a:noFill/>
        </p:spPr>
        <p:txBody>
          <a:bodyPr wrap="none" rtlCol="0">
            <a:spAutoFit/>
          </a:bodyPr>
          <a:lstStyle/>
          <a:p>
            <a:r>
              <a:rPr lang="en-US" dirty="0"/>
              <a:t>Haines et al., 2015</a:t>
            </a:r>
          </a:p>
        </p:txBody>
      </p:sp>
    </p:spTree>
    <p:extLst>
      <p:ext uri="{BB962C8B-B14F-4D97-AF65-F5344CB8AC3E}">
        <p14:creationId xmlns:p14="http://schemas.microsoft.com/office/powerpoint/2010/main" val="7824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476-EC98-BF4B-A129-37CEFC3C2ED1}"/>
              </a:ext>
            </a:extLst>
          </p:cNvPr>
          <p:cNvSpPr>
            <a:spLocks noGrp="1"/>
          </p:cNvSpPr>
          <p:nvPr>
            <p:ph type="title"/>
          </p:nvPr>
        </p:nvSpPr>
        <p:spPr>
          <a:xfrm>
            <a:off x="0" y="92074"/>
            <a:ext cx="10972800" cy="639761"/>
          </a:xfrm>
        </p:spPr>
        <p:txBody>
          <a:bodyPr>
            <a:normAutofit fontScale="90000"/>
          </a:bodyPr>
          <a:lstStyle/>
          <a:p>
            <a:pPr algn="l"/>
            <a:r>
              <a:rPr lang="en-US" dirty="0"/>
              <a:t>Current research focus of my lab</a:t>
            </a:r>
          </a:p>
        </p:txBody>
      </p:sp>
      <p:sp>
        <p:nvSpPr>
          <p:cNvPr id="3" name="Content Placeholder 2">
            <a:extLst>
              <a:ext uri="{FF2B5EF4-FFF2-40B4-BE49-F238E27FC236}">
                <a16:creationId xmlns:a16="http://schemas.microsoft.com/office/drawing/2014/main" id="{AF402412-E3EC-6E47-9B74-53A7B41D996A}"/>
              </a:ext>
            </a:extLst>
          </p:cNvPr>
          <p:cNvSpPr>
            <a:spLocks noGrp="1"/>
          </p:cNvSpPr>
          <p:nvPr>
            <p:ph idx="1"/>
          </p:nvPr>
        </p:nvSpPr>
        <p:spPr>
          <a:xfrm>
            <a:off x="609600" y="1013792"/>
            <a:ext cx="10972800" cy="5112374"/>
          </a:xfrm>
        </p:spPr>
        <p:txBody>
          <a:bodyPr/>
          <a:lstStyle/>
          <a:p>
            <a:r>
              <a:rPr lang="en-US" dirty="0"/>
              <a:t>How does children’s subjective sense of control come about? </a:t>
            </a:r>
          </a:p>
          <a:p>
            <a:r>
              <a:rPr lang="en-US" dirty="0"/>
              <a:t>Why is it important for resilience? </a:t>
            </a:r>
          </a:p>
          <a:p>
            <a:r>
              <a:rPr lang="en-US" dirty="0"/>
              <a:t>Can we use this to foster resilience? </a:t>
            </a:r>
          </a:p>
          <a:p>
            <a:r>
              <a:rPr lang="en-US" dirty="0"/>
              <a:t>Part of a larger research </a:t>
            </a:r>
            <a:r>
              <a:rPr lang="en-US" dirty="0" err="1"/>
              <a:t>programme</a:t>
            </a:r>
            <a:endParaRPr lang="en-US" dirty="0"/>
          </a:p>
          <a:p>
            <a:endParaRPr lang="en-US" dirty="0"/>
          </a:p>
          <a:p>
            <a:endParaRPr lang="en-US" dirty="0"/>
          </a:p>
        </p:txBody>
      </p:sp>
      <p:pic>
        <p:nvPicPr>
          <p:cNvPr id="1026" name="Picture 2">
            <a:extLst>
              <a:ext uri="{FF2B5EF4-FFF2-40B4-BE49-F238E27FC236}">
                <a16:creationId xmlns:a16="http://schemas.microsoft.com/office/drawing/2014/main" id="{67AE2163-4A41-CB41-B4E3-6931ED174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26" y="3811229"/>
            <a:ext cx="15113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velopmental Computational Psychiatry Lab (PI: Tobias Hauser)">
            <a:extLst>
              <a:ext uri="{FF2B5EF4-FFF2-40B4-BE49-F238E27FC236}">
                <a16:creationId xmlns:a16="http://schemas.microsoft.com/office/drawing/2014/main" id="{2226A3EE-17A7-964D-A692-6ABDC5C7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23609"/>
            <a:ext cx="4040262" cy="1367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na Freud National Centre for Children and Families">
            <a:extLst>
              <a:ext uri="{FF2B5EF4-FFF2-40B4-BE49-F238E27FC236}">
                <a16:creationId xmlns:a16="http://schemas.microsoft.com/office/drawing/2014/main" id="{99CE148F-D853-2D44-9372-4F2A25B6D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913" y="3510996"/>
            <a:ext cx="3670852" cy="8361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YU Permissions - Copyright - Research Guides at New York University">
            <a:extLst>
              <a:ext uri="{FF2B5EF4-FFF2-40B4-BE49-F238E27FC236}">
                <a16:creationId xmlns:a16="http://schemas.microsoft.com/office/drawing/2014/main" id="{936F20D2-2BED-BC45-B8EB-AE0AB12D6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508" y="4801406"/>
            <a:ext cx="1367635" cy="13676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ale University - Wikipedia">
            <a:extLst>
              <a:ext uri="{FF2B5EF4-FFF2-40B4-BE49-F238E27FC236}">
                <a16:creationId xmlns:a16="http://schemas.microsoft.com/office/drawing/2014/main" id="{B431DC3C-72CA-6A4F-88C5-2E5F15E66C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582" y="4891868"/>
            <a:ext cx="1306851" cy="13676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nders Institute for Brain, Cognition and Behaviour - Donders Institute">
            <a:extLst>
              <a:ext uri="{FF2B5EF4-FFF2-40B4-BE49-F238E27FC236}">
                <a16:creationId xmlns:a16="http://schemas.microsoft.com/office/drawing/2014/main" id="{D4A8EAA1-C907-264C-B33F-0B69C25AA6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6290"/>
          <a:stretch/>
        </p:blipFill>
        <p:spPr bwMode="auto">
          <a:xfrm>
            <a:off x="4425662" y="4703250"/>
            <a:ext cx="3370034"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ated entrance to a building&#10;&#10;Description automatically generated">
            <a:extLst>
              <a:ext uri="{FF2B5EF4-FFF2-40B4-BE49-F238E27FC236}">
                <a16:creationId xmlns:a16="http://schemas.microsoft.com/office/drawing/2014/main" id="{80583BF8-4ED4-B245-861F-0B7A96774290}"/>
              </a:ext>
            </a:extLst>
          </p:cNvPr>
          <p:cNvPicPr>
            <a:picLocks noChangeAspect="1"/>
          </p:cNvPicPr>
          <p:nvPr/>
        </p:nvPicPr>
        <p:blipFill>
          <a:blip r:embed="rId8"/>
          <a:stretch>
            <a:fillRect/>
          </a:stretch>
        </p:blipFill>
        <p:spPr>
          <a:xfrm>
            <a:off x="8074754" y="4880550"/>
            <a:ext cx="1818814" cy="1367635"/>
          </a:xfrm>
          <a:prstGeom prst="rect">
            <a:avLst/>
          </a:prstGeom>
        </p:spPr>
      </p:pic>
    </p:spTree>
    <p:extLst>
      <p:ext uri="{BB962C8B-B14F-4D97-AF65-F5344CB8AC3E}">
        <p14:creationId xmlns:p14="http://schemas.microsoft.com/office/powerpoint/2010/main" val="37064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945"/>
            <a:ext cx="8229600" cy="572756"/>
          </a:xfrm>
        </p:spPr>
        <p:txBody>
          <a:bodyPr>
            <a:normAutofit fontScale="90000"/>
          </a:bodyPr>
          <a:lstStyle/>
          <a:p>
            <a:pPr algn="l"/>
            <a:r>
              <a:rPr lang="en-GB" dirty="0"/>
              <a:t>Step 1: What does the study involve?</a:t>
            </a:r>
          </a:p>
        </p:txBody>
      </p:sp>
      <p:pic>
        <p:nvPicPr>
          <p:cNvPr id="5" name="Picture 4" descr="A gated entrance to a building&#10;&#10;Description automatically generated">
            <a:extLst>
              <a:ext uri="{FF2B5EF4-FFF2-40B4-BE49-F238E27FC236}">
                <a16:creationId xmlns:a16="http://schemas.microsoft.com/office/drawing/2014/main" id="{4892950D-BE8D-6C4F-8D47-46F0BC05108F}"/>
              </a:ext>
            </a:extLst>
          </p:cNvPr>
          <p:cNvPicPr>
            <a:picLocks noChangeAspect="1"/>
          </p:cNvPicPr>
          <p:nvPr/>
        </p:nvPicPr>
        <p:blipFill>
          <a:blip r:embed="rId5"/>
          <a:stretch>
            <a:fillRect/>
          </a:stretch>
        </p:blipFill>
        <p:spPr>
          <a:xfrm>
            <a:off x="198831" y="963193"/>
            <a:ext cx="2175073" cy="1635520"/>
          </a:xfrm>
          <a:prstGeom prst="rect">
            <a:avLst/>
          </a:prstGeom>
        </p:spPr>
      </p:pic>
      <p:sp>
        <p:nvSpPr>
          <p:cNvPr id="22" name="TextBox 21">
            <a:extLst>
              <a:ext uri="{FF2B5EF4-FFF2-40B4-BE49-F238E27FC236}">
                <a16:creationId xmlns:a16="http://schemas.microsoft.com/office/drawing/2014/main" id="{4BE05D51-BF55-5E47-B369-718B4F47C183}"/>
              </a:ext>
            </a:extLst>
          </p:cNvPr>
          <p:cNvSpPr txBox="1"/>
          <p:nvPr/>
        </p:nvSpPr>
        <p:spPr>
          <a:xfrm>
            <a:off x="2632562" y="996419"/>
            <a:ext cx="8519142" cy="1569660"/>
          </a:xfrm>
          <a:prstGeom prst="rect">
            <a:avLst/>
          </a:prstGeom>
          <a:noFill/>
        </p:spPr>
        <p:txBody>
          <a:bodyPr wrap="square">
            <a:spAutoFit/>
          </a:bodyPr>
          <a:lstStyle/>
          <a:p>
            <a:pPr marL="285750" indent="-285750">
              <a:buFont typeface="Arial" panose="020B0604020202020204" pitchFamily="34" charset="0"/>
              <a:buChar char="•"/>
            </a:pPr>
            <a:r>
              <a:rPr lang="en-US" sz="3200" dirty="0"/>
              <a:t>How does children’s subjective sense of control come about?</a:t>
            </a:r>
          </a:p>
          <a:p>
            <a:pPr marL="285750" indent="-285750">
              <a:buFont typeface="Arial" panose="020B0604020202020204" pitchFamily="34" charset="0"/>
              <a:buChar char="•"/>
            </a:pPr>
            <a:r>
              <a:rPr lang="en-US" sz="3200" dirty="0"/>
              <a:t>How is related to mental health?  </a:t>
            </a:r>
          </a:p>
        </p:txBody>
      </p:sp>
      <p:grpSp>
        <p:nvGrpSpPr>
          <p:cNvPr id="23" name="Group 22">
            <a:extLst>
              <a:ext uri="{FF2B5EF4-FFF2-40B4-BE49-F238E27FC236}">
                <a16:creationId xmlns:a16="http://schemas.microsoft.com/office/drawing/2014/main" id="{BC7DFE93-83E4-B747-A04B-2F441DE1241D}"/>
              </a:ext>
            </a:extLst>
          </p:cNvPr>
          <p:cNvGrpSpPr/>
          <p:nvPr/>
        </p:nvGrpSpPr>
        <p:grpSpPr>
          <a:xfrm>
            <a:off x="581002" y="3858160"/>
            <a:ext cx="2665539" cy="1911684"/>
            <a:chOff x="226865" y="3702800"/>
            <a:chExt cx="3203871" cy="2390801"/>
          </a:xfrm>
        </p:grpSpPr>
        <p:pic>
          <p:nvPicPr>
            <p:cNvPr id="24" name="Screen Recording 2021-04-06 at 17.21.29.mov" descr="Screen Recording 2021-04-06 at 17.21.29.mov">
              <a:hlinkClick r:id="" action="ppaction://media"/>
              <a:extLst>
                <a:ext uri="{FF2B5EF4-FFF2-40B4-BE49-F238E27FC236}">
                  <a16:creationId xmlns:a16="http://schemas.microsoft.com/office/drawing/2014/main" id="{F93A3CC4-CE8A-E245-8417-5D288D7E67C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26843" b="4494"/>
            <a:stretch/>
          </p:blipFill>
          <p:spPr>
            <a:xfrm>
              <a:off x="226865" y="3702800"/>
              <a:ext cx="3203871" cy="2390801"/>
            </a:xfrm>
            <a:prstGeom prst="rect">
              <a:avLst/>
            </a:prstGeom>
          </p:spPr>
        </p:pic>
        <p:sp>
          <p:nvSpPr>
            <p:cNvPr id="25" name="Rectangle 24">
              <a:extLst>
                <a:ext uri="{FF2B5EF4-FFF2-40B4-BE49-F238E27FC236}">
                  <a16:creationId xmlns:a16="http://schemas.microsoft.com/office/drawing/2014/main" id="{3859A058-81D8-9D4A-9EF1-2035D1027624}"/>
                </a:ext>
              </a:extLst>
            </p:cNvPr>
            <p:cNvSpPr/>
            <p:nvPr/>
          </p:nvSpPr>
          <p:spPr>
            <a:xfrm>
              <a:off x="478054" y="4984595"/>
              <a:ext cx="2952682" cy="869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School - Free buildings icons">
            <a:extLst>
              <a:ext uri="{FF2B5EF4-FFF2-40B4-BE49-F238E27FC236}">
                <a16:creationId xmlns:a16="http://schemas.microsoft.com/office/drawing/2014/main" id="{196A4A24-4235-0940-9734-E10E126C0F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145" y="2558972"/>
            <a:ext cx="1283252" cy="12832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estionnaire - Free files and folders icons">
            <a:extLst>
              <a:ext uri="{FF2B5EF4-FFF2-40B4-BE49-F238E27FC236}">
                <a16:creationId xmlns:a16="http://schemas.microsoft.com/office/drawing/2014/main" id="{8C96536E-EA3D-4448-B625-E6699011DF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0484" y="3872810"/>
            <a:ext cx="1603586" cy="16035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use Symbol Vector Art, Icons, and Graphics for Free Download">
            <a:extLst>
              <a:ext uri="{FF2B5EF4-FFF2-40B4-BE49-F238E27FC236}">
                <a16:creationId xmlns:a16="http://schemas.microsoft.com/office/drawing/2014/main" id="{E9FAD312-8C2A-F145-B8B9-1A547DE3A8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3495" y="2262898"/>
            <a:ext cx="1760458" cy="1760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7B1412-B8BA-7E49-B578-BD5B66C7283E}"/>
              </a:ext>
            </a:extLst>
          </p:cNvPr>
          <p:cNvSpPr txBox="1"/>
          <p:nvPr/>
        </p:nvSpPr>
        <p:spPr>
          <a:xfrm>
            <a:off x="594402" y="4972287"/>
            <a:ext cx="2817310" cy="646331"/>
          </a:xfrm>
          <a:prstGeom prst="rect">
            <a:avLst/>
          </a:prstGeom>
          <a:noFill/>
        </p:spPr>
        <p:txBody>
          <a:bodyPr wrap="none" rtlCol="0">
            <a:spAutoFit/>
          </a:bodyPr>
          <a:lstStyle/>
          <a:p>
            <a:r>
              <a:rPr lang="en-US" dirty="0"/>
              <a:t>How in control do you feel? </a:t>
            </a:r>
          </a:p>
          <a:p>
            <a:r>
              <a:rPr lang="en-US" dirty="0"/>
              <a:t>How stressed are you? </a:t>
            </a:r>
          </a:p>
        </p:txBody>
      </p:sp>
      <p:pic>
        <p:nvPicPr>
          <p:cNvPr id="2064" name="Picture 16" descr="4,989 Go School Icon Stock Vectors, Images &amp; Vector Art | Shutterstock">
            <a:extLst>
              <a:ext uri="{FF2B5EF4-FFF2-40B4-BE49-F238E27FC236}">
                <a16:creationId xmlns:a16="http://schemas.microsoft.com/office/drawing/2014/main" id="{9066BE36-EE84-4E43-B9E1-BB9D0E2DDB2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936" t="6614" r="21837" b="16375"/>
          <a:stretch/>
        </p:blipFill>
        <p:spPr bwMode="auto">
          <a:xfrm>
            <a:off x="3402618" y="3096314"/>
            <a:ext cx="1760458" cy="176045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arents Svg Png Icon Free Download (#425973) - OnlineWebFonts.COM">
            <a:extLst>
              <a:ext uri="{FF2B5EF4-FFF2-40B4-BE49-F238E27FC236}">
                <a16:creationId xmlns:a16="http://schemas.microsoft.com/office/drawing/2014/main" id="{E6810149-5873-4343-8908-1602B87136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7304" y="3285746"/>
            <a:ext cx="2021558" cy="1388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13CDFB-A3C5-1447-AAAE-C7759C3F9D04}"/>
              </a:ext>
            </a:extLst>
          </p:cNvPr>
          <p:cNvSpPr txBox="1"/>
          <p:nvPr/>
        </p:nvSpPr>
        <p:spPr>
          <a:xfrm>
            <a:off x="232124" y="5785780"/>
            <a:ext cx="3363293" cy="369332"/>
          </a:xfrm>
          <a:prstGeom prst="rect">
            <a:avLst/>
          </a:prstGeom>
          <a:noFill/>
        </p:spPr>
        <p:txBody>
          <a:bodyPr wrap="none" rtlCol="0">
            <a:spAutoFit/>
          </a:bodyPr>
          <a:lstStyle/>
          <a:p>
            <a:r>
              <a:rPr lang="en-US" b="1" dirty="0"/>
              <a:t>30 minutes before or after school</a:t>
            </a:r>
          </a:p>
        </p:txBody>
      </p:sp>
      <p:sp>
        <p:nvSpPr>
          <p:cNvPr id="10" name="TextBox 9">
            <a:extLst>
              <a:ext uri="{FF2B5EF4-FFF2-40B4-BE49-F238E27FC236}">
                <a16:creationId xmlns:a16="http://schemas.microsoft.com/office/drawing/2014/main" id="{1E92CCEB-702B-5A48-AFFB-CECEAE503E31}"/>
              </a:ext>
            </a:extLst>
          </p:cNvPr>
          <p:cNvSpPr txBox="1"/>
          <p:nvPr/>
        </p:nvSpPr>
        <p:spPr>
          <a:xfrm>
            <a:off x="3489228" y="5471367"/>
            <a:ext cx="5213543" cy="461665"/>
          </a:xfrm>
          <a:prstGeom prst="rect">
            <a:avLst/>
          </a:prstGeom>
          <a:noFill/>
        </p:spPr>
        <p:txBody>
          <a:bodyPr wrap="none" rtlCol="0">
            <a:spAutoFit/>
          </a:bodyPr>
          <a:lstStyle/>
          <a:p>
            <a:r>
              <a:rPr lang="en-US" sz="2400" b="1" dirty="0">
                <a:solidFill>
                  <a:srgbClr val="0070C0"/>
                </a:solidFill>
              </a:rPr>
              <a:t>A week during second half of Lent Term</a:t>
            </a:r>
          </a:p>
        </p:txBody>
      </p:sp>
      <p:sp>
        <p:nvSpPr>
          <p:cNvPr id="11" name="TextBox 10">
            <a:extLst>
              <a:ext uri="{FF2B5EF4-FFF2-40B4-BE49-F238E27FC236}">
                <a16:creationId xmlns:a16="http://schemas.microsoft.com/office/drawing/2014/main" id="{E1F70AD1-5096-9C4C-8BF3-EA80907C3644}"/>
              </a:ext>
            </a:extLst>
          </p:cNvPr>
          <p:cNvSpPr txBox="1"/>
          <p:nvPr/>
        </p:nvSpPr>
        <p:spPr>
          <a:xfrm>
            <a:off x="3730284" y="4945977"/>
            <a:ext cx="1152495" cy="369332"/>
          </a:xfrm>
          <a:prstGeom prst="rect">
            <a:avLst/>
          </a:prstGeom>
          <a:noFill/>
        </p:spPr>
        <p:txBody>
          <a:bodyPr wrap="none" rtlCol="0">
            <a:spAutoFit/>
          </a:bodyPr>
          <a:lstStyle/>
          <a:p>
            <a:r>
              <a:rPr lang="en-US" dirty="0"/>
              <a:t>7-11 years</a:t>
            </a:r>
          </a:p>
        </p:txBody>
      </p:sp>
      <p:pic>
        <p:nvPicPr>
          <p:cNvPr id="2068" name="Picture 20" descr="prizes Icon - Free PNG &amp; SVG 762936 - Noun Project">
            <a:extLst>
              <a:ext uri="{FF2B5EF4-FFF2-40B4-BE49-F238E27FC236}">
                <a16:creationId xmlns:a16="http://schemas.microsoft.com/office/drawing/2014/main" id="{AD158F8E-9458-994E-85E5-388E5A5331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7528" y="6049428"/>
            <a:ext cx="812483" cy="81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24"/>
                </p:tgtEl>
              </p:cMediaNode>
            </p:video>
          </p:childTnLst>
        </p:cTn>
      </p:par>
    </p:tnLst>
    <p:bldLst>
      <p:bldP spid="22" grpId="0"/>
      <p:bldP spid="6"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5582-A85F-4F87-BA00-7B943D26F468}"/>
              </a:ext>
            </a:extLst>
          </p:cNvPr>
          <p:cNvSpPr>
            <a:spLocks noGrp="1"/>
          </p:cNvSpPr>
          <p:nvPr>
            <p:ph type="title"/>
          </p:nvPr>
        </p:nvSpPr>
        <p:spPr>
          <a:xfrm>
            <a:off x="0" y="-10570"/>
            <a:ext cx="10902488" cy="924970"/>
          </a:xfrm>
        </p:spPr>
        <p:txBody>
          <a:bodyPr>
            <a:normAutofit/>
          </a:bodyPr>
          <a:lstStyle/>
          <a:p>
            <a:pPr algn="l"/>
            <a:r>
              <a:rPr lang="en-GB" sz="4000" dirty="0"/>
              <a:t>Personal and data safety</a:t>
            </a:r>
          </a:p>
        </p:txBody>
      </p:sp>
      <p:sp>
        <p:nvSpPr>
          <p:cNvPr id="4" name="Content Placeholder 3">
            <a:extLst>
              <a:ext uri="{FF2B5EF4-FFF2-40B4-BE49-F238E27FC236}">
                <a16:creationId xmlns:a16="http://schemas.microsoft.com/office/drawing/2014/main" id="{57A5E732-76E2-47EA-B541-D02ECAB2680A}"/>
              </a:ext>
            </a:extLst>
          </p:cNvPr>
          <p:cNvSpPr>
            <a:spLocks noGrp="1"/>
          </p:cNvSpPr>
          <p:nvPr>
            <p:ph sz="half" idx="2"/>
          </p:nvPr>
        </p:nvSpPr>
        <p:spPr>
          <a:xfrm>
            <a:off x="395708" y="2426188"/>
            <a:ext cx="5055536" cy="5328696"/>
          </a:xfrm>
        </p:spPr>
        <p:txBody>
          <a:bodyPr>
            <a:normAutofit/>
          </a:bodyPr>
          <a:lstStyle/>
          <a:p>
            <a:pPr marL="0" indent="0">
              <a:buNone/>
            </a:pPr>
            <a:r>
              <a:rPr lang="en-GB" sz="2400" b="1" dirty="0"/>
              <a:t>Our Team</a:t>
            </a:r>
          </a:p>
          <a:p>
            <a:r>
              <a:rPr lang="en-GB" sz="2400" dirty="0"/>
              <a:t>Experienced</a:t>
            </a:r>
          </a:p>
          <a:p>
            <a:r>
              <a:rPr lang="en-GB" sz="2400" dirty="0"/>
              <a:t>DBS-checked</a:t>
            </a:r>
          </a:p>
        </p:txBody>
      </p:sp>
      <p:sp>
        <p:nvSpPr>
          <p:cNvPr id="8" name="Content Placeholder 2">
            <a:extLst>
              <a:ext uri="{FF2B5EF4-FFF2-40B4-BE49-F238E27FC236}">
                <a16:creationId xmlns:a16="http://schemas.microsoft.com/office/drawing/2014/main" id="{632D8399-51FE-479E-8297-93D95B805EAB}"/>
              </a:ext>
            </a:extLst>
          </p:cNvPr>
          <p:cNvSpPr>
            <a:spLocks noGrp="1"/>
          </p:cNvSpPr>
          <p:nvPr>
            <p:ph idx="1"/>
          </p:nvPr>
        </p:nvSpPr>
        <p:spPr>
          <a:xfrm>
            <a:off x="6146097" y="1682091"/>
            <a:ext cx="4373880" cy="3493818"/>
          </a:xfrm>
        </p:spPr>
        <p:txBody>
          <a:bodyPr>
            <a:normAutofit/>
          </a:bodyPr>
          <a:lstStyle/>
          <a:p>
            <a:pPr marL="0" indent="0">
              <a:buNone/>
            </a:pPr>
            <a:r>
              <a:rPr lang="en-GB" dirty="0"/>
              <a:t>Data</a:t>
            </a:r>
          </a:p>
          <a:p>
            <a:pPr marL="457200" indent="-457200">
              <a:buFont typeface="Arial" charset="0"/>
              <a:buChar char="•"/>
            </a:pPr>
            <a:r>
              <a:rPr lang="en-GB" b="0" dirty="0"/>
              <a:t>Will be handled anonymously</a:t>
            </a:r>
          </a:p>
          <a:p>
            <a:pPr marL="457200" indent="-457200">
              <a:buFont typeface="Arial" charset="0"/>
              <a:buChar char="•"/>
            </a:pPr>
            <a:r>
              <a:rPr lang="en-GB" b="0" dirty="0"/>
              <a:t>According to UCL’s and UK’s data protection laws and GDPR compliant</a:t>
            </a:r>
          </a:p>
          <a:p>
            <a:pPr marL="457200" indent="-457200">
              <a:buFont typeface="Arial" charset="0"/>
              <a:buChar char="•"/>
            </a:pPr>
            <a:r>
              <a:rPr lang="en-GB" b="0" dirty="0"/>
              <a:t>Will be used for grant applications and publication</a:t>
            </a:r>
          </a:p>
        </p:txBody>
      </p:sp>
      <p:pic>
        <p:nvPicPr>
          <p:cNvPr id="3074" name="Picture 2" descr="Data Inspection Line Icon Stock Illustration - Download Image Now - Icon,  Data, Analyzing - iStock">
            <a:extLst>
              <a:ext uri="{FF2B5EF4-FFF2-40B4-BE49-F238E27FC236}">
                <a16:creationId xmlns:a16="http://schemas.microsoft.com/office/drawing/2014/main" id="{12963F47-778B-484E-84C5-93B1C146D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3" t="24927" r="24686" b="26377"/>
          <a:stretch/>
        </p:blipFill>
        <p:spPr bwMode="auto">
          <a:xfrm>
            <a:off x="7760965" y="791443"/>
            <a:ext cx="1631248" cy="16200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am Vector Icons free download in SVG, PNG Format">
            <a:extLst>
              <a:ext uri="{FF2B5EF4-FFF2-40B4-BE49-F238E27FC236}">
                <a16:creationId xmlns:a16="http://schemas.microsoft.com/office/drawing/2014/main" id="{8E9DF3A1-CC39-C642-9C28-ED145AF49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6" y="791443"/>
            <a:ext cx="1634745" cy="163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3917"/>
            <a:ext cx="10998200" cy="5312248"/>
          </a:xfrm>
        </p:spPr>
        <p:txBody>
          <a:bodyPr>
            <a:normAutofit/>
          </a:bodyPr>
          <a:lstStyle/>
          <a:p>
            <a:pPr marL="514350" indent="-514350">
              <a:buFont typeface="+mj-lt"/>
              <a:buAutoNum type="arabicPeriod"/>
            </a:pPr>
            <a:r>
              <a:rPr lang="en-GB" dirty="0"/>
              <a:t>We will provide information about the study in the newsletter in due course with an email</a:t>
            </a:r>
          </a:p>
          <a:p>
            <a:pPr marL="514350" indent="-514350">
              <a:buFont typeface="+mj-lt"/>
              <a:buAutoNum type="arabicPeriod"/>
            </a:pPr>
            <a:r>
              <a:rPr lang="en-GB" dirty="0"/>
              <a:t>Send message expressing interest and you will be sent information letter and consent form and a link to where you can sign up for a particular slot during the testing week</a:t>
            </a:r>
          </a:p>
          <a:p>
            <a:pPr marL="514350" indent="-514350">
              <a:buFont typeface="+mj-lt"/>
              <a:buAutoNum type="arabicPeriod"/>
            </a:pPr>
            <a:r>
              <a:rPr lang="en-GB" b="1" dirty="0"/>
              <a:t>Will provide more information after half-term</a:t>
            </a:r>
          </a:p>
        </p:txBody>
      </p:sp>
      <p:sp>
        <p:nvSpPr>
          <p:cNvPr id="4" name="Title 1"/>
          <p:cNvSpPr>
            <a:spLocks noGrp="1"/>
          </p:cNvSpPr>
          <p:nvPr>
            <p:ph type="title"/>
          </p:nvPr>
        </p:nvSpPr>
        <p:spPr>
          <a:xfrm>
            <a:off x="0" y="0"/>
            <a:ext cx="8229600" cy="572756"/>
          </a:xfrm>
        </p:spPr>
        <p:txBody>
          <a:bodyPr>
            <a:normAutofit fontScale="90000"/>
          </a:bodyPr>
          <a:lstStyle/>
          <a:p>
            <a:pPr algn="l"/>
            <a:r>
              <a:rPr lang="en-GB" dirty="0"/>
              <a:t>If you would like to be involved… </a:t>
            </a:r>
          </a:p>
        </p:txBody>
      </p:sp>
    </p:spTree>
    <p:extLst>
      <p:ext uri="{BB962C8B-B14F-4D97-AF65-F5344CB8AC3E}">
        <p14:creationId xmlns:p14="http://schemas.microsoft.com/office/powerpoint/2010/main" val="37987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20362" b="14000"/>
          <a:stretch/>
        </p:blipFill>
        <p:spPr>
          <a:xfrm>
            <a:off x="2956534" y="4763543"/>
            <a:ext cx="2230042" cy="1699365"/>
          </a:xfrm>
          <a:prstGeom prst="rect">
            <a:avLst/>
          </a:prstGeom>
        </p:spPr>
      </p:pic>
      <p:pic>
        <p:nvPicPr>
          <p:cNvPr id="10" name="Gogtay_Cortex.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477979" y="4869082"/>
            <a:ext cx="1730964" cy="1369963"/>
          </a:xfrm>
          <a:prstGeom prst="rect">
            <a:avLst/>
          </a:prstGeom>
        </p:spPr>
      </p:pic>
      <p:sp>
        <p:nvSpPr>
          <p:cNvPr id="8" name="Right Arrow 7"/>
          <p:cNvSpPr/>
          <p:nvPr/>
        </p:nvSpPr>
        <p:spPr bwMode="auto">
          <a:xfrm>
            <a:off x="2539100" y="5368042"/>
            <a:ext cx="792897" cy="239287"/>
          </a:xfrm>
          <a:prstGeom prst="rightArrow">
            <a:avLst/>
          </a:prstGeom>
          <a:solidFill>
            <a:schemeClr val="accent1">
              <a:alpha val="50000"/>
            </a:schemeClr>
          </a:solidFill>
          <a:ln w="9525">
            <a:solidFill>
              <a:schemeClr val="bg2"/>
            </a:solidFill>
            <a:miter lim="800000"/>
            <a:headEnd/>
            <a:tailEnd/>
          </a:ln>
          <a:effectLst>
            <a:outerShdw blurRad="50800" dist="38100" dir="2700000" algn="tl" rotWithShape="0">
              <a:prstClr val="black">
                <a:alpha val="40000"/>
              </a:prstClr>
            </a:outerShdw>
          </a:effectLst>
        </p:spPr>
        <p:txBody>
          <a:bodyPr wrap="none" rtlCol="0" anchor="ctr">
            <a:prstTxWarp prst="textNoShape">
              <a:avLst/>
            </a:prstTxWarp>
          </a:bodyPr>
          <a:lstStyle/>
          <a:p>
            <a:pPr algn="ctr"/>
            <a:endParaRPr lang="en-GB" dirty="0"/>
          </a:p>
        </p:txBody>
      </p:sp>
      <p:sp>
        <p:nvSpPr>
          <p:cNvPr id="13" name="Textfeld 1"/>
          <p:cNvSpPr txBox="1">
            <a:spLocks noChangeArrowheads="1"/>
          </p:cNvSpPr>
          <p:nvPr/>
        </p:nvSpPr>
        <p:spPr bwMode="auto">
          <a:xfrm>
            <a:off x="95181" y="54032"/>
            <a:ext cx="1018278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chemeClr val="tx2"/>
                </a:solidFill>
                <a:latin typeface="Verdana" pitchFamily="34" charset="0"/>
                <a:ea typeface="ＭＳ Ｐゴシック" pitchFamily="34" charset="-128"/>
              </a:defRPr>
            </a:lvl1pPr>
            <a:lvl2pPr marL="742950" indent="-285750" eaLnBrk="0" hangingPunct="0">
              <a:defRPr sz="2800" b="1">
                <a:solidFill>
                  <a:schemeClr val="tx2"/>
                </a:solidFill>
                <a:latin typeface="Verdana" pitchFamily="34" charset="0"/>
                <a:ea typeface="ＭＳ Ｐゴシック" pitchFamily="34" charset="-128"/>
              </a:defRPr>
            </a:lvl2pPr>
            <a:lvl3pPr marL="1143000" indent="-228600" eaLnBrk="0" hangingPunct="0">
              <a:defRPr sz="2800" b="1">
                <a:solidFill>
                  <a:schemeClr val="tx2"/>
                </a:solidFill>
                <a:latin typeface="Verdana" pitchFamily="34" charset="0"/>
                <a:ea typeface="ＭＳ Ｐゴシック" pitchFamily="34" charset="-128"/>
              </a:defRPr>
            </a:lvl3pPr>
            <a:lvl4pPr marL="1600200" indent="-228600" eaLnBrk="0" hangingPunct="0">
              <a:defRPr sz="2800" b="1">
                <a:solidFill>
                  <a:schemeClr val="tx2"/>
                </a:solidFill>
                <a:latin typeface="Verdana" pitchFamily="34" charset="0"/>
                <a:ea typeface="ＭＳ Ｐゴシック" pitchFamily="34" charset="-128"/>
              </a:defRPr>
            </a:lvl4pPr>
            <a:lvl5pPr marL="2057400" indent="-228600" eaLnBrk="0" hangingPunct="0">
              <a:defRPr sz="2800" b="1">
                <a:solidFill>
                  <a:schemeClr val="tx2"/>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2800" b="1">
                <a:solidFill>
                  <a:schemeClr val="tx2"/>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2800" b="1">
                <a:solidFill>
                  <a:schemeClr val="tx2"/>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2800" b="1">
                <a:solidFill>
                  <a:schemeClr val="tx2"/>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2800" b="1">
                <a:solidFill>
                  <a:schemeClr val="tx2"/>
                </a:solidFill>
                <a:latin typeface="Verdana" pitchFamily="34" charset="0"/>
                <a:ea typeface="ＭＳ Ｐゴシック" pitchFamily="34" charset="-128"/>
              </a:defRPr>
            </a:lvl9pPr>
          </a:lstStyle>
          <a:p>
            <a:pPr eaLnBrk="1" hangingPunct="1"/>
            <a:r>
              <a:rPr lang="en-GB" sz="4000" b="0" dirty="0">
                <a:solidFill>
                  <a:schemeClr val="tx1"/>
                </a:solidFill>
                <a:latin typeface="+mn-lt"/>
              </a:rPr>
              <a:t>Who are we?</a:t>
            </a:r>
          </a:p>
        </p:txBody>
      </p:sp>
      <p:pic>
        <p:nvPicPr>
          <p:cNvPr id="2" name="Picture 1" descr="socialsmile.jpg"/>
          <p:cNvPicPr>
            <a:picLocks noChangeAspect="1"/>
          </p:cNvPicPr>
          <p:nvPr/>
        </p:nvPicPr>
        <p:blipFill rotWithShape="1">
          <a:blip r:embed="rId7">
            <a:extLst>
              <a:ext uri="{28A0092B-C50C-407E-A947-70E740481C1C}">
                <a14:useLocalDpi xmlns:a14="http://schemas.microsoft.com/office/drawing/2010/main" val="0"/>
              </a:ext>
            </a:extLst>
          </a:blip>
          <a:srcRect l="29333"/>
          <a:stretch/>
        </p:blipFill>
        <p:spPr>
          <a:xfrm>
            <a:off x="1421880" y="2751921"/>
            <a:ext cx="564716" cy="513438"/>
          </a:xfrm>
          <a:prstGeom prst="rect">
            <a:avLst/>
          </a:prstGeom>
        </p:spPr>
      </p:pic>
      <p:pic>
        <p:nvPicPr>
          <p:cNvPr id="3" name="Picture 2" descr="jointattentio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7231" y="2954760"/>
            <a:ext cx="599303" cy="399065"/>
          </a:xfrm>
          <a:prstGeom prst="rect">
            <a:avLst/>
          </a:prstGeom>
        </p:spPr>
      </p:pic>
      <p:pic>
        <p:nvPicPr>
          <p:cNvPr id="4" name="Picture 3" descr="toddler_helping_with_vacuuming.jpg"/>
          <p:cNvPicPr>
            <a:picLocks noChangeAspect="1"/>
          </p:cNvPicPr>
          <p:nvPr/>
        </p:nvPicPr>
        <p:blipFill rotWithShape="1">
          <a:blip r:embed="rId9">
            <a:extLst>
              <a:ext uri="{28A0092B-C50C-407E-A947-70E740481C1C}">
                <a14:useLocalDpi xmlns:a14="http://schemas.microsoft.com/office/drawing/2010/main" val="0"/>
              </a:ext>
            </a:extLst>
          </a:blip>
          <a:srcRect l="6487" r="29186"/>
          <a:stretch/>
        </p:blipFill>
        <p:spPr>
          <a:xfrm>
            <a:off x="3296328" y="3066022"/>
            <a:ext cx="552539" cy="483167"/>
          </a:xfrm>
          <a:prstGeom prst="rect">
            <a:avLst/>
          </a:prstGeom>
        </p:spPr>
      </p:pic>
      <p:pic>
        <p:nvPicPr>
          <p:cNvPr id="5" name="Picture 4" descr="Sally-Anne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6032" y="3288823"/>
            <a:ext cx="530048" cy="636057"/>
          </a:xfrm>
          <a:prstGeom prst="rect">
            <a:avLst/>
          </a:prstGeom>
        </p:spPr>
      </p:pic>
      <p:pic>
        <p:nvPicPr>
          <p:cNvPr id="6" name="Picture 5" descr="two-timing-boyfriend_1324007217_460x460.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3889" y="2962905"/>
            <a:ext cx="730235" cy="634987"/>
          </a:xfrm>
          <a:prstGeom prst="rect">
            <a:avLst/>
          </a:prstGeom>
        </p:spPr>
      </p:pic>
      <p:cxnSp>
        <p:nvCxnSpPr>
          <p:cNvPr id="9" name="Straight Arrow Connector 8"/>
          <p:cNvCxnSpPr/>
          <p:nvPr/>
        </p:nvCxnSpPr>
        <p:spPr>
          <a:xfrm>
            <a:off x="763110" y="3329970"/>
            <a:ext cx="3867874" cy="1079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4" name="Picture 13" descr="negotiating.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48578" y="2979505"/>
            <a:ext cx="1159001" cy="601789"/>
          </a:xfrm>
          <a:prstGeom prst="rect">
            <a:avLst/>
          </a:prstGeom>
        </p:spPr>
      </p:pic>
      <p:pic>
        <p:nvPicPr>
          <p:cNvPr id="15" name="Picture 14" descr="emotion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60844" y="2938915"/>
            <a:ext cx="938532" cy="782110"/>
          </a:xfrm>
          <a:prstGeom prst="rect">
            <a:avLst/>
          </a:prstGeom>
        </p:spPr>
      </p:pic>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r="68377" b="21449"/>
          <a:stretch/>
        </p:blipFill>
        <p:spPr>
          <a:xfrm>
            <a:off x="756808" y="2388253"/>
            <a:ext cx="530365" cy="727339"/>
          </a:xfrm>
          <a:prstGeom prst="rect">
            <a:avLst/>
          </a:prstGeom>
        </p:spPr>
      </p:pic>
      <p:pic>
        <p:nvPicPr>
          <p:cNvPr id="18" name="Picture 17" descr="final_logo_Developmental Change and Plasticity Lab_LG_Digit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8185" y="714459"/>
            <a:ext cx="2655508" cy="1310138"/>
          </a:xfrm>
          <a:prstGeom prst="rect">
            <a:avLst/>
          </a:prstGeom>
        </p:spPr>
      </p:pic>
      <p:sp>
        <p:nvSpPr>
          <p:cNvPr id="16" name="TextBox 15"/>
          <p:cNvSpPr txBox="1"/>
          <p:nvPr/>
        </p:nvSpPr>
        <p:spPr>
          <a:xfrm>
            <a:off x="6312577" y="4998236"/>
            <a:ext cx="2540567" cy="1477328"/>
          </a:xfrm>
          <a:prstGeom prst="rect">
            <a:avLst/>
          </a:prstGeom>
          <a:noFill/>
        </p:spPr>
        <p:txBody>
          <a:bodyPr wrap="none" rtlCol="0">
            <a:spAutoFit/>
          </a:bodyPr>
          <a:lstStyle/>
          <a:p>
            <a:pPr marL="285750" indent="-285750">
              <a:buFont typeface="Arial" charset="0"/>
              <a:buChar char="•"/>
            </a:pPr>
            <a:r>
              <a:rPr lang="en-GB" dirty="0"/>
              <a:t>Understanding Others</a:t>
            </a:r>
          </a:p>
          <a:p>
            <a:pPr marL="285750" indent="-285750">
              <a:buFont typeface="Arial" charset="0"/>
              <a:buChar char="•"/>
            </a:pPr>
            <a:r>
              <a:rPr lang="en-GB" dirty="0"/>
              <a:t>Decision-Making</a:t>
            </a:r>
          </a:p>
          <a:p>
            <a:pPr marL="285750" indent="-285750">
              <a:buFont typeface="Arial" charset="0"/>
              <a:buChar char="•"/>
            </a:pPr>
            <a:r>
              <a:rPr lang="en-GB" dirty="0"/>
              <a:t>Executive Functions</a:t>
            </a:r>
          </a:p>
          <a:p>
            <a:pPr marL="285750" indent="-285750">
              <a:buFont typeface="Arial" charset="0"/>
              <a:buChar char="•"/>
            </a:pPr>
            <a:r>
              <a:rPr lang="en-GB" dirty="0"/>
              <a:t>Self-Control</a:t>
            </a:r>
          </a:p>
          <a:p>
            <a:pPr marL="285750" indent="-285750">
              <a:buFont typeface="Arial" charset="0"/>
              <a:buChar char="•"/>
            </a:pPr>
            <a:r>
              <a:rPr lang="en-GB" dirty="0"/>
              <a:t>Agency</a:t>
            </a:r>
          </a:p>
        </p:txBody>
      </p:sp>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4687" y="807553"/>
            <a:ext cx="1225572" cy="1225572"/>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39010" y="791721"/>
            <a:ext cx="563990" cy="584201"/>
          </a:xfrm>
          <a:prstGeom prst="rect">
            <a:avLst/>
          </a:prstGeom>
        </p:spPr>
      </p:pic>
      <p:pic>
        <p:nvPicPr>
          <p:cNvPr id="12" name="Picture 11"/>
          <p:cNvPicPr>
            <a:picLocks noChangeAspect="1"/>
          </p:cNvPicPr>
          <p:nvPr/>
        </p:nvPicPr>
        <p:blipFill rotWithShape="1">
          <a:blip r:embed="rId18">
            <a:extLst>
              <a:ext uri="{28A0092B-C50C-407E-A947-70E740481C1C}">
                <a14:useLocalDpi xmlns:a14="http://schemas.microsoft.com/office/drawing/2010/main" val="0"/>
              </a:ext>
            </a:extLst>
          </a:blip>
          <a:srcRect l="8005" b="26832"/>
          <a:stretch/>
        </p:blipFill>
        <p:spPr>
          <a:xfrm>
            <a:off x="8238383" y="1437634"/>
            <a:ext cx="567968" cy="600497"/>
          </a:xfrm>
          <a:prstGeom prst="rect">
            <a:avLst/>
          </a:prstGeom>
        </p:spPr>
      </p:pic>
      <p:pic>
        <p:nvPicPr>
          <p:cNvPr id="17" name="Picture 16"/>
          <p:cNvPicPr>
            <a:picLocks noChangeAspect="1"/>
          </p:cNvPicPr>
          <p:nvPr/>
        </p:nvPicPr>
        <p:blipFill rotWithShape="1">
          <a:blip r:embed="rId19">
            <a:extLst>
              <a:ext uri="{28A0092B-C50C-407E-A947-70E740481C1C}">
                <a14:useLocalDpi xmlns:a14="http://schemas.microsoft.com/office/drawing/2010/main" val="0"/>
              </a:ext>
            </a:extLst>
          </a:blip>
          <a:srcRect t="27715" r="42215" b="36597"/>
          <a:stretch/>
        </p:blipFill>
        <p:spPr>
          <a:xfrm>
            <a:off x="9483557" y="775992"/>
            <a:ext cx="546553" cy="599930"/>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22514" y="807552"/>
            <a:ext cx="2430214" cy="1217045"/>
          </a:xfrm>
          <a:prstGeom prst="rect">
            <a:avLst/>
          </a:prstGeom>
        </p:spPr>
      </p:pic>
      <p:pic>
        <p:nvPicPr>
          <p:cNvPr id="21" name="Immagine 20" descr="Immagine che contiene esterni, persona, cielo, pietra&#10;&#10;Descrizione generata automaticamente">
            <a:extLst>
              <a:ext uri="{FF2B5EF4-FFF2-40B4-BE49-F238E27FC236}">
                <a16:creationId xmlns:a16="http://schemas.microsoft.com/office/drawing/2014/main" id="{D00E79C6-09DF-2D41-B685-24697A16D862}"/>
              </a:ext>
            </a:extLst>
          </p:cNvPr>
          <p:cNvPicPr>
            <a:picLocks noChangeAspect="1"/>
          </p:cNvPicPr>
          <p:nvPr/>
        </p:nvPicPr>
        <p:blipFill rotWithShape="1">
          <a:blip r:embed="rId21"/>
          <a:srcRect l="17263" r="12553" b="45515"/>
          <a:stretch/>
        </p:blipFill>
        <p:spPr>
          <a:xfrm>
            <a:off x="10088029" y="787867"/>
            <a:ext cx="571136" cy="591907"/>
          </a:xfrm>
          <a:prstGeom prst="rect">
            <a:avLst/>
          </a:prstGeom>
        </p:spPr>
      </p:pic>
      <p:pic>
        <p:nvPicPr>
          <p:cNvPr id="27" name="Immagine 26" descr="Immagine che contiene persona, parete, interni, maglietta&#10;&#10;Descrizione generata automaticamente">
            <a:extLst>
              <a:ext uri="{FF2B5EF4-FFF2-40B4-BE49-F238E27FC236}">
                <a16:creationId xmlns:a16="http://schemas.microsoft.com/office/drawing/2014/main" id="{38DBB1BC-3146-E14B-BAF6-F7904AEE5753}"/>
              </a:ext>
            </a:extLst>
          </p:cNvPr>
          <p:cNvPicPr>
            <a:picLocks noChangeAspect="1"/>
          </p:cNvPicPr>
          <p:nvPr/>
        </p:nvPicPr>
        <p:blipFill rotWithShape="1">
          <a:blip r:embed="rId22"/>
          <a:srcRect b="22856"/>
          <a:stretch/>
        </p:blipFill>
        <p:spPr>
          <a:xfrm>
            <a:off x="10087973" y="1445499"/>
            <a:ext cx="583261" cy="599930"/>
          </a:xfrm>
          <a:prstGeom prst="rect">
            <a:avLst/>
          </a:prstGeom>
        </p:spPr>
      </p:pic>
      <p:pic>
        <p:nvPicPr>
          <p:cNvPr id="29" name="Immagine 28" descr="Immagine che contiene persona, parete, uomo, interni&#10;&#10;Descrizione generata automaticamente">
            <a:extLst>
              <a:ext uri="{FF2B5EF4-FFF2-40B4-BE49-F238E27FC236}">
                <a16:creationId xmlns:a16="http://schemas.microsoft.com/office/drawing/2014/main" id="{BE4D64FE-3E86-5F42-BA31-89382E0E7AC1}"/>
              </a:ext>
            </a:extLst>
          </p:cNvPr>
          <p:cNvPicPr>
            <a:picLocks noChangeAspect="1"/>
          </p:cNvPicPr>
          <p:nvPr/>
        </p:nvPicPr>
        <p:blipFill rotWithShape="1">
          <a:blip r:embed="rId23"/>
          <a:srcRect t="3483" b="24272"/>
          <a:stretch/>
        </p:blipFill>
        <p:spPr>
          <a:xfrm>
            <a:off x="9474838" y="1437634"/>
            <a:ext cx="563990" cy="599930"/>
          </a:xfrm>
          <a:prstGeom prst="rect">
            <a:avLst/>
          </a:prstGeom>
        </p:spPr>
      </p:pic>
      <p:pic>
        <p:nvPicPr>
          <p:cNvPr id="31" name="Immagine 30" descr="Immagine che contiene persona, uomo, occhiali, parete&#10;&#10;Descrizione generata automaticamente">
            <a:extLst>
              <a:ext uri="{FF2B5EF4-FFF2-40B4-BE49-F238E27FC236}">
                <a16:creationId xmlns:a16="http://schemas.microsoft.com/office/drawing/2014/main" id="{8E845307-7197-4B4F-BC63-5DF73F02B5B7}"/>
              </a:ext>
            </a:extLst>
          </p:cNvPr>
          <p:cNvPicPr>
            <a:picLocks noChangeAspect="1"/>
          </p:cNvPicPr>
          <p:nvPr/>
        </p:nvPicPr>
        <p:blipFill rotWithShape="1">
          <a:blip r:embed="rId24"/>
          <a:srcRect b="20485"/>
          <a:stretch/>
        </p:blipFill>
        <p:spPr>
          <a:xfrm>
            <a:off x="8853144" y="1437635"/>
            <a:ext cx="566398" cy="600496"/>
          </a:xfrm>
          <a:prstGeom prst="rect">
            <a:avLst/>
          </a:prstGeom>
        </p:spPr>
      </p:pic>
      <p:pic>
        <p:nvPicPr>
          <p:cNvPr id="33" name="Immagine 32" descr="Immagine che contiene persona, cielo, esterni, montagna&#10;&#10;Descrizione generata automaticamente">
            <a:extLst>
              <a:ext uri="{FF2B5EF4-FFF2-40B4-BE49-F238E27FC236}">
                <a16:creationId xmlns:a16="http://schemas.microsoft.com/office/drawing/2014/main" id="{CB23077D-8CC1-D140-8263-6B2141BAE831}"/>
              </a:ext>
            </a:extLst>
          </p:cNvPr>
          <p:cNvPicPr>
            <a:picLocks noChangeAspect="1"/>
          </p:cNvPicPr>
          <p:nvPr/>
        </p:nvPicPr>
        <p:blipFill rotWithShape="1">
          <a:blip r:embed="rId25"/>
          <a:srcRect t="13248" r="6609" b="14199"/>
          <a:stretch/>
        </p:blipFill>
        <p:spPr>
          <a:xfrm>
            <a:off x="8855552" y="791721"/>
            <a:ext cx="563990" cy="584201"/>
          </a:xfrm>
          <a:prstGeom prst="rect">
            <a:avLst/>
          </a:prstGeom>
        </p:spPr>
      </p:pic>
      <p:graphicFrame>
        <p:nvGraphicFramePr>
          <p:cNvPr id="23" name="Tabella 23">
            <a:extLst>
              <a:ext uri="{FF2B5EF4-FFF2-40B4-BE49-F238E27FC236}">
                <a16:creationId xmlns:a16="http://schemas.microsoft.com/office/drawing/2014/main" id="{FA5F26F3-5B08-C34A-883D-DA5198731A78}"/>
              </a:ext>
            </a:extLst>
          </p:cNvPr>
          <p:cNvGraphicFramePr>
            <a:graphicFrameLocks noGrp="1"/>
          </p:cNvGraphicFramePr>
          <p:nvPr>
            <p:extLst>
              <p:ext uri="{D42A27DB-BD31-4B8C-83A1-F6EECF244321}">
                <p14:modId xmlns:p14="http://schemas.microsoft.com/office/powerpoint/2010/main" val="937273980"/>
              </p:ext>
            </p:extLst>
          </p:nvPr>
        </p:nvGraphicFramePr>
        <p:xfrm>
          <a:off x="8211865" y="784015"/>
          <a:ext cx="2459368" cy="1261414"/>
        </p:xfrm>
        <a:graphic>
          <a:graphicData uri="http://schemas.openxmlformats.org/drawingml/2006/table">
            <a:tbl>
              <a:tblPr firstRow="1" bandRow="1">
                <a:tableStyleId>{5C22544A-7EE6-4342-B048-85BDC9FD1C3A}</a:tableStyleId>
              </a:tblPr>
              <a:tblGrid>
                <a:gridCol w="614842">
                  <a:extLst>
                    <a:ext uri="{9D8B030D-6E8A-4147-A177-3AD203B41FA5}">
                      <a16:colId xmlns:a16="http://schemas.microsoft.com/office/drawing/2014/main" val="3593929879"/>
                    </a:ext>
                  </a:extLst>
                </a:gridCol>
                <a:gridCol w="614842">
                  <a:extLst>
                    <a:ext uri="{9D8B030D-6E8A-4147-A177-3AD203B41FA5}">
                      <a16:colId xmlns:a16="http://schemas.microsoft.com/office/drawing/2014/main" val="3322330107"/>
                    </a:ext>
                  </a:extLst>
                </a:gridCol>
                <a:gridCol w="614842">
                  <a:extLst>
                    <a:ext uri="{9D8B030D-6E8A-4147-A177-3AD203B41FA5}">
                      <a16:colId xmlns:a16="http://schemas.microsoft.com/office/drawing/2014/main" val="460374484"/>
                    </a:ext>
                  </a:extLst>
                </a:gridCol>
                <a:gridCol w="614842">
                  <a:extLst>
                    <a:ext uri="{9D8B030D-6E8A-4147-A177-3AD203B41FA5}">
                      <a16:colId xmlns:a16="http://schemas.microsoft.com/office/drawing/2014/main" val="491302466"/>
                    </a:ext>
                  </a:extLst>
                </a:gridCol>
              </a:tblGrid>
              <a:tr h="630707">
                <a:tc>
                  <a:txBody>
                    <a:bodyPr/>
                    <a:lstStyle/>
                    <a:p>
                      <a:endParaRPr lang="it-IT"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it-IT"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it-IT"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it-IT"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64580416"/>
                  </a:ext>
                </a:extLst>
              </a:tr>
              <a:tr h="630707">
                <a:tc>
                  <a:txBody>
                    <a:bodyPr/>
                    <a:lstStyle/>
                    <a:p>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it-IT"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it-IT"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3994545"/>
                  </a:ext>
                </a:extLst>
              </a:tr>
            </a:tbl>
          </a:graphicData>
        </a:graphic>
      </p:graphicFrame>
      <p:cxnSp>
        <p:nvCxnSpPr>
          <p:cNvPr id="24" name="Straight Connector 23"/>
          <p:cNvCxnSpPr/>
          <p:nvPr/>
        </p:nvCxnSpPr>
        <p:spPr>
          <a:xfrm>
            <a:off x="9104124" y="5146158"/>
            <a:ext cx="652709" cy="620722"/>
          </a:xfrm>
          <a:prstGeom prst="line">
            <a:avLst/>
          </a:prstGeom>
          <a:ln w="635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9136343" y="5736901"/>
            <a:ext cx="598052" cy="696027"/>
          </a:xfrm>
          <a:prstGeom prst="line">
            <a:avLst/>
          </a:prstGeom>
          <a:ln w="635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906440" y="5413735"/>
            <a:ext cx="1529586" cy="646331"/>
          </a:xfrm>
          <a:prstGeom prst="rect">
            <a:avLst/>
          </a:prstGeom>
          <a:noFill/>
        </p:spPr>
        <p:txBody>
          <a:bodyPr wrap="none" rtlCol="0">
            <a:spAutoFit/>
          </a:bodyPr>
          <a:lstStyle/>
          <a:p>
            <a:r>
              <a:rPr lang="en-US" dirty="0"/>
              <a:t>Well-being </a:t>
            </a:r>
            <a:r>
              <a:rPr lang="en-US"/>
              <a:t>/ </a:t>
            </a:r>
          </a:p>
          <a:p>
            <a:r>
              <a:rPr lang="en-US" dirty="0"/>
              <a:t>Mental Health</a:t>
            </a:r>
          </a:p>
        </p:txBody>
      </p:sp>
    </p:spTree>
    <p:extLst>
      <p:ext uri="{BB962C8B-B14F-4D97-AF65-F5344CB8AC3E}">
        <p14:creationId xmlns:p14="http://schemas.microsoft.com/office/powerpoint/2010/main" val="19736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4.16667E-6 1.48148E-6 L 0.05873 -0.0007 " pathEditMode="relative" rAng="0" ptsTypes="AA">
                                      <p:cBhvr>
                                        <p:cTn id="70" dur="500" fill="hold"/>
                                        <p:tgtEl>
                                          <p:spTgt spid="11"/>
                                        </p:tgtEl>
                                        <p:attrNameLst>
                                          <p:attrName>ppt_x</p:attrName>
                                          <p:attrName>ppt_y</p:attrName>
                                        </p:attrNameLst>
                                      </p:cBhvr>
                                      <p:rCtr x="2930" y="-46"/>
                                    </p:animMotion>
                                  </p:childTnLst>
                                </p:cTn>
                              </p:par>
                              <p:par>
                                <p:cTn id="71" presetID="1" presetClass="entr" presetSubtype="0" fill="hold" nodeType="withEffect">
                                  <p:stCondLst>
                                    <p:cond delay="0"/>
                                  </p:stCondLst>
                                  <p:childTnLst>
                                    <p:set>
                                      <p:cBhvr>
                                        <p:cTn id="72" dur="1" fill="hold">
                                          <p:stCondLst>
                                            <p:cond delay="499"/>
                                          </p:stCondLst>
                                        </p:cTn>
                                        <p:tgtEl>
                                          <p:spTgt spid="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499"/>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7" fill="hold" display="0">
                  <p:stCondLst>
                    <p:cond delay="indefinite"/>
                  </p:stCondLst>
                </p:cTn>
                <p:tgtEl>
                  <p:spTgt spid="10"/>
                </p:tgtEl>
              </p:cMediaNode>
            </p:video>
          </p:childTnLst>
        </p:cTn>
      </p:par>
    </p:tnLst>
    <p:bldLst>
      <p:bldP spid="8" grpId="0" animBg="1"/>
      <p:bldP spid="16"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67938" y="757254"/>
            <a:ext cx="275661" cy="307777"/>
          </a:xfrm>
          <a:prstGeom prst="rect">
            <a:avLst/>
          </a:prstGeom>
          <a:noFill/>
        </p:spPr>
        <p:txBody>
          <a:bodyPr wrap="none" rtlCol="0">
            <a:spAutoFit/>
          </a:bodyPr>
          <a:lstStyle/>
          <a:p>
            <a:r>
              <a:rPr lang="en-US" sz="1400" dirty="0">
                <a:solidFill>
                  <a:schemeClr val="bg1"/>
                </a:solidFill>
              </a:rPr>
              <a:t>6</a:t>
            </a:r>
          </a:p>
        </p:txBody>
      </p:sp>
      <p:sp>
        <p:nvSpPr>
          <p:cNvPr id="36" name="Title 1"/>
          <p:cNvSpPr>
            <a:spLocks noGrp="1"/>
          </p:cNvSpPr>
          <p:nvPr>
            <p:ph type="title"/>
          </p:nvPr>
        </p:nvSpPr>
        <p:spPr>
          <a:xfrm>
            <a:off x="59343" y="0"/>
            <a:ext cx="9144000" cy="622829"/>
          </a:xfrm>
        </p:spPr>
        <p:txBody>
          <a:bodyPr>
            <a:noAutofit/>
          </a:bodyPr>
          <a:lstStyle/>
          <a:p>
            <a:pPr algn="l"/>
            <a:r>
              <a:rPr lang="en-GB" sz="4000" dirty="0"/>
              <a:t>What does everyone get out of it?</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876" y="2875665"/>
            <a:ext cx="2213340" cy="1106670"/>
          </a:xfrm>
          <a:prstGeom prst="rect">
            <a:avLst/>
          </a:prstGeom>
        </p:spPr>
      </p:pic>
      <p:sp>
        <p:nvSpPr>
          <p:cNvPr id="3" name="TextBox 2"/>
          <p:cNvSpPr txBox="1"/>
          <p:nvPr/>
        </p:nvSpPr>
        <p:spPr>
          <a:xfrm>
            <a:off x="6306899" y="1795981"/>
            <a:ext cx="5241948" cy="1384995"/>
          </a:xfrm>
          <a:prstGeom prst="rect">
            <a:avLst/>
          </a:prstGeom>
          <a:noFill/>
        </p:spPr>
        <p:txBody>
          <a:bodyPr wrap="none" rtlCol="0">
            <a:spAutoFit/>
          </a:bodyPr>
          <a:lstStyle/>
          <a:p>
            <a:pPr marL="285750" indent="-285750">
              <a:buFont typeface="Arial" charset="0"/>
              <a:buChar char="•"/>
            </a:pPr>
            <a:r>
              <a:rPr lang="en-US" sz="2800" dirty="0"/>
              <a:t>Experience is lots of fun for</a:t>
            </a:r>
          </a:p>
          <a:p>
            <a:r>
              <a:rPr lang="en-US" sz="2800" dirty="0"/>
              <a:t>      for the children</a:t>
            </a:r>
          </a:p>
          <a:p>
            <a:pPr marL="285750" indent="-285750">
              <a:buFont typeface="Arial" charset="0"/>
              <a:buChar char="•"/>
            </a:pPr>
            <a:r>
              <a:rPr lang="en-US" sz="2800" dirty="0"/>
              <a:t>Making a contribution to science</a:t>
            </a:r>
          </a:p>
        </p:txBody>
      </p:sp>
      <p:sp>
        <p:nvSpPr>
          <p:cNvPr id="4" name="TextBox 3"/>
          <p:cNvSpPr txBox="1"/>
          <p:nvPr/>
        </p:nvSpPr>
        <p:spPr>
          <a:xfrm>
            <a:off x="2743907" y="4419289"/>
            <a:ext cx="4490845"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Knowing this is essential for devising interventions</a:t>
            </a:r>
          </a:p>
          <a:p>
            <a:pPr marL="285750" indent="-285750">
              <a:buFont typeface="Arial" panose="020B0604020202020204" pitchFamily="34" charset="0"/>
              <a:buChar char="•"/>
            </a:pPr>
            <a:r>
              <a:rPr lang="en-US" sz="2800" dirty="0"/>
              <a:t>Benefit to society and mental health</a:t>
            </a:r>
          </a:p>
        </p:txBody>
      </p:sp>
      <p:pic>
        <p:nvPicPr>
          <p:cNvPr id="35" name="Picture 2" descr="Data Inspection Line Icon Stock Illustration - Download Image Now - Icon,  Data, Analyzing - iStock">
            <a:extLst>
              <a:ext uri="{FF2B5EF4-FFF2-40B4-BE49-F238E27FC236}">
                <a16:creationId xmlns:a16="http://schemas.microsoft.com/office/drawing/2014/main" id="{581345BA-FE8F-AC43-950D-4A19D39ED2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83" t="24927" r="24686" b="26377"/>
          <a:stretch/>
        </p:blipFill>
        <p:spPr bwMode="auto">
          <a:xfrm>
            <a:off x="1147945" y="1707580"/>
            <a:ext cx="1631248" cy="162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8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1694-B8DC-0D45-99E2-7EBA8289E33D}"/>
              </a:ext>
            </a:extLst>
          </p:cNvPr>
          <p:cNvSpPr>
            <a:spLocks noGrp="1"/>
          </p:cNvSpPr>
          <p:nvPr>
            <p:ph type="title"/>
          </p:nvPr>
        </p:nvSpPr>
        <p:spPr>
          <a:xfrm>
            <a:off x="0" y="52317"/>
            <a:ext cx="10972800" cy="679518"/>
          </a:xfrm>
        </p:spPr>
        <p:txBody>
          <a:bodyPr>
            <a:normAutofit fontScale="90000"/>
          </a:bodyPr>
          <a:lstStyle/>
          <a:p>
            <a:pPr algn="l"/>
            <a:r>
              <a:rPr lang="en-US" dirty="0"/>
              <a:t>Take Home</a:t>
            </a:r>
          </a:p>
        </p:txBody>
      </p:sp>
      <p:sp>
        <p:nvSpPr>
          <p:cNvPr id="3" name="Content Placeholder 2">
            <a:extLst>
              <a:ext uri="{FF2B5EF4-FFF2-40B4-BE49-F238E27FC236}">
                <a16:creationId xmlns:a16="http://schemas.microsoft.com/office/drawing/2014/main" id="{ACD1ED3A-6F6D-0D48-9002-59D519CCECCD}"/>
              </a:ext>
            </a:extLst>
          </p:cNvPr>
          <p:cNvSpPr>
            <a:spLocks noGrp="1"/>
          </p:cNvSpPr>
          <p:nvPr>
            <p:ph idx="1"/>
          </p:nvPr>
        </p:nvSpPr>
        <p:spPr>
          <a:xfrm>
            <a:off x="609600" y="1133062"/>
            <a:ext cx="10972800" cy="4993104"/>
          </a:xfrm>
        </p:spPr>
        <p:txBody>
          <a:bodyPr/>
          <a:lstStyle/>
          <a:p>
            <a:r>
              <a:rPr lang="en-US" dirty="0"/>
              <a:t>Research on resilience is needed urgently</a:t>
            </a:r>
          </a:p>
          <a:p>
            <a:r>
              <a:rPr lang="en-US" dirty="0"/>
              <a:t>Working with children has enormous promise to improve lifelong positive trajectories</a:t>
            </a:r>
          </a:p>
          <a:p>
            <a:r>
              <a:rPr lang="en-US" dirty="0"/>
              <a:t>Some strategies are effective and could work in children</a:t>
            </a:r>
          </a:p>
          <a:p>
            <a:pPr lvl="1"/>
            <a:r>
              <a:rPr lang="en-US" dirty="0"/>
              <a:t>Reappraisal</a:t>
            </a:r>
          </a:p>
          <a:p>
            <a:pPr lvl="1"/>
            <a:r>
              <a:rPr lang="en-US" dirty="0"/>
              <a:t>Boosting a sense of control</a:t>
            </a:r>
          </a:p>
          <a:p>
            <a:pPr lvl="1"/>
            <a:r>
              <a:rPr lang="en-US" dirty="0"/>
              <a:t>Improving strategy-situation fit</a:t>
            </a:r>
          </a:p>
          <a:p>
            <a:r>
              <a:rPr lang="en-US" dirty="0"/>
              <a:t>Our team is running a research project on resilience and needs your help. </a:t>
            </a:r>
          </a:p>
          <a:p>
            <a:endParaRPr lang="en-US" dirty="0"/>
          </a:p>
        </p:txBody>
      </p:sp>
    </p:spTree>
    <p:extLst>
      <p:ext uri="{BB962C8B-B14F-4D97-AF65-F5344CB8AC3E}">
        <p14:creationId xmlns:p14="http://schemas.microsoft.com/office/powerpoint/2010/main" val="31076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1523969" y="1214424"/>
            <a:ext cx="8695910" cy="4961292"/>
            <a:chOff x="-31" y="1214422"/>
            <a:chExt cx="8695910" cy="4961292"/>
          </a:xfrm>
        </p:grpSpPr>
        <p:pic>
          <p:nvPicPr>
            <p:cNvPr id="4198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 y="1214422"/>
              <a:ext cx="3106088" cy="4961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 Box 6"/>
            <p:cNvSpPr txBox="1">
              <a:spLocks noChangeArrowheads="1"/>
            </p:cNvSpPr>
            <p:nvPr/>
          </p:nvSpPr>
          <p:spPr bwMode="auto">
            <a:xfrm>
              <a:off x="3575375" y="3467812"/>
              <a:ext cx="512050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4400" dirty="0"/>
                <a:t>... for your attention! </a:t>
              </a:r>
            </a:p>
          </p:txBody>
        </p:sp>
      </p:grpSp>
      <p:sp>
        <p:nvSpPr>
          <p:cNvPr id="17" name="TextBox 16"/>
          <p:cNvSpPr txBox="1"/>
          <p:nvPr/>
        </p:nvSpPr>
        <p:spPr>
          <a:xfrm>
            <a:off x="5351495" y="2559256"/>
            <a:ext cx="184731" cy="323165"/>
          </a:xfrm>
          <a:prstGeom prst="rect">
            <a:avLst/>
          </a:prstGeom>
          <a:noFill/>
        </p:spPr>
        <p:txBody>
          <a:bodyPr wrap="none" rtlCol="0">
            <a:spAutoFit/>
          </a:bodyPr>
          <a:lstStyle/>
          <a:p>
            <a:endParaRPr lang="en-GB" sz="1500" dirty="0">
              <a:latin typeface="Verdana"/>
              <a:cs typeface="Verdana"/>
            </a:endParaRPr>
          </a:p>
        </p:txBody>
      </p:sp>
    </p:spTree>
    <p:extLst>
      <p:ext uri="{BB962C8B-B14F-4D97-AF65-F5344CB8AC3E}">
        <p14:creationId xmlns:p14="http://schemas.microsoft.com/office/powerpoint/2010/main" val="403799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5C01-28A4-AC4F-9D1C-FA4990003D38}"/>
              </a:ext>
            </a:extLst>
          </p:cNvPr>
          <p:cNvSpPr>
            <a:spLocks noGrp="1"/>
          </p:cNvSpPr>
          <p:nvPr>
            <p:ph type="title"/>
          </p:nvPr>
        </p:nvSpPr>
        <p:spPr>
          <a:xfrm>
            <a:off x="200722" y="274639"/>
            <a:ext cx="11381678" cy="1143000"/>
          </a:xfrm>
        </p:spPr>
        <p:txBody>
          <a:bodyPr/>
          <a:lstStyle/>
          <a:p>
            <a:pPr algn="l"/>
            <a:r>
              <a:rPr lang="en-US" dirty="0"/>
              <a:t>Resilience</a:t>
            </a:r>
          </a:p>
        </p:txBody>
      </p:sp>
      <p:sp>
        <p:nvSpPr>
          <p:cNvPr id="3" name="Content Placeholder 2">
            <a:extLst>
              <a:ext uri="{FF2B5EF4-FFF2-40B4-BE49-F238E27FC236}">
                <a16:creationId xmlns:a16="http://schemas.microsoft.com/office/drawing/2014/main" id="{13A73A2C-C4A2-FB40-A0C6-533AB2473959}"/>
              </a:ext>
            </a:extLst>
          </p:cNvPr>
          <p:cNvSpPr>
            <a:spLocks noGrp="1"/>
          </p:cNvSpPr>
          <p:nvPr>
            <p:ph idx="1"/>
          </p:nvPr>
        </p:nvSpPr>
        <p:spPr/>
        <p:txBody>
          <a:bodyPr>
            <a:normAutofit lnSpcReduction="10000"/>
          </a:bodyPr>
          <a:lstStyle/>
          <a:p>
            <a:r>
              <a:rPr lang="en-US" dirty="0"/>
              <a:t>“</a:t>
            </a:r>
            <a:r>
              <a:rPr lang="en-US" i="1" dirty="0"/>
              <a:t>Maintaining good mental health despite exposure to physical or psychological adversity</a:t>
            </a:r>
            <a:r>
              <a:rPr lang="en-US" dirty="0"/>
              <a:t>” (Kalisch et al., 2017)</a:t>
            </a:r>
          </a:p>
          <a:p>
            <a:pPr lvl="1"/>
            <a:r>
              <a:rPr lang="en-US" dirty="0"/>
              <a:t>Maltreatment</a:t>
            </a:r>
          </a:p>
          <a:p>
            <a:pPr lvl="1"/>
            <a:r>
              <a:rPr lang="en-US" dirty="0"/>
              <a:t>Illness </a:t>
            </a:r>
          </a:p>
          <a:p>
            <a:pPr lvl="1"/>
            <a:r>
              <a:rPr lang="en-US" dirty="0"/>
              <a:t>Loss of spouse</a:t>
            </a:r>
          </a:p>
          <a:p>
            <a:pPr marL="457200" lvl="1" indent="0">
              <a:buNone/>
            </a:pPr>
            <a:r>
              <a:rPr lang="en-US" dirty="0"/>
              <a:t>…. </a:t>
            </a:r>
          </a:p>
          <a:p>
            <a:r>
              <a:rPr lang="en-US" dirty="0"/>
              <a:t>Ability, capacity – fixed individual characteristic</a:t>
            </a:r>
          </a:p>
          <a:p>
            <a:r>
              <a:rPr lang="en-US" dirty="0"/>
              <a:t>Nothing to do with being inert or unresponsive, but the result of active, dynamic adaptation - </a:t>
            </a:r>
            <a:r>
              <a:rPr lang="en-US" b="1" dirty="0"/>
              <a:t>process</a:t>
            </a:r>
          </a:p>
          <a:p>
            <a:endParaRPr lang="en-US" dirty="0"/>
          </a:p>
        </p:txBody>
      </p:sp>
      <p:pic>
        <p:nvPicPr>
          <p:cNvPr id="13" name="Picture 12" descr="A picture containing logo&#10;&#10;Description automatically generated">
            <a:extLst>
              <a:ext uri="{FF2B5EF4-FFF2-40B4-BE49-F238E27FC236}">
                <a16:creationId xmlns:a16="http://schemas.microsoft.com/office/drawing/2014/main" id="{11CD02AB-34FF-9F45-9DB7-B3FD45ADF1DE}"/>
              </a:ext>
            </a:extLst>
          </p:cNvPr>
          <p:cNvPicPr>
            <a:picLocks noChangeAspect="1"/>
          </p:cNvPicPr>
          <p:nvPr/>
        </p:nvPicPr>
        <p:blipFill rotWithShape="1">
          <a:blip r:embed="rId3"/>
          <a:srcRect l="23953" t="23629" r="13841" b="40231"/>
          <a:stretch/>
        </p:blipFill>
        <p:spPr>
          <a:xfrm>
            <a:off x="8824332" y="81565"/>
            <a:ext cx="2274849" cy="1427356"/>
          </a:xfrm>
          <a:prstGeom prst="rect">
            <a:avLst/>
          </a:prstGeom>
        </p:spPr>
      </p:pic>
    </p:spTree>
    <p:extLst>
      <p:ext uri="{BB962C8B-B14F-4D97-AF65-F5344CB8AC3E}">
        <p14:creationId xmlns:p14="http://schemas.microsoft.com/office/powerpoint/2010/main" val="1513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868361"/>
          </a:xfrm>
        </p:spPr>
        <p:txBody>
          <a:bodyPr>
            <a:normAutofit/>
          </a:bodyPr>
          <a:lstStyle/>
          <a:p>
            <a:pPr algn="l"/>
            <a:r>
              <a:rPr lang="en-US" sz="4000" dirty="0"/>
              <a:t>State of children’s mental health in the UK</a:t>
            </a:r>
          </a:p>
        </p:txBody>
      </p:sp>
      <p:sp>
        <p:nvSpPr>
          <p:cNvPr id="3" name="Content Placeholder 2"/>
          <p:cNvSpPr>
            <a:spLocks noGrp="1"/>
          </p:cNvSpPr>
          <p:nvPr>
            <p:ph idx="1"/>
          </p:nvPr>
        </p:nvSpPr>
        <p:spPr>
          <a:xfrm>
            <a:off x="408878" y="1178934"/>
            <a:ext cx="4699000" cy="5425066"/>
          </a:xfrm>
        </p:spPr>
        <p:txBody>
          <a:bodyPr>
            <a:normAutofit fontScale="77500" lnSpcReduction="20000"/>
          </a:bodyPr>
          <a:lstStyle/>
          <a:p>
            <a:pPr>
              <a:buFont typeface="Arial" panose="020B0604020202020204" pitchFamily="34" charset="0"/>
              <a:buChar char="•"/>
            </a:pPr>
            <a:r>
              <a:rPr lang="en-GB" dirty="0"/>
              <a:t>12.8% of children aged 5-19 suffer from some for of mental health illness (Public Health England, 2016)</a:t>
            </a:r>
          </a:p>
          <a:p>
            <a:pPr lvl="1">
              <a:buFont typeface="Arial" panose="020B0604020202020204" pitchFamily="34" charset="0"/>
              <a:buChar char="•"/>
            </a:pPr>
            <a:r>
              <a:rPr lang="en-GB" dirty="0"/>
              <a:t>Emotional disorders (i.e. Depression, Anxiety)</a:t>
            </a:r>
          </a:p>
          <a:p>
            <a:pPr lvl="1">
              <a:buFont typeface="Arial" panose="020B0604020202020204" pitchFamily="34" charset="0"/>
              <a:buChar char="•"/>
            </a:pPr>
            <a:r>
              <a:rPr lang="en-GB" dirty="0" err="1"/>
              <a:t>Behavioral</a:t>
            </a:r>
            <a:r>
              <a:rPr lang="en-GB" dirty="0"/>
              <a:t> disorders (i.e. Conduct problems)</a:t>
            </a:r>
          </a:p>
          <a:p>
            <a:pPr>
              <a:buFont typeface="Arial" panose="020B0604020202020204" pitchFamily="34" charset="0"/>
              <a:buChar char="•"/>
            </a:pPr>
            <a:r>
              <a:rPr lang="en-GB" dirty="0"/>
              <a:t>Slight but steady increase in mental health problems over last 20 years</a:t>
            </a:r>
          </a:p>
          <a:p>
            <a:pPr>
              <a:buFont typeface="Arial" panose="020B0604020202020204" pitchFamily="34" charset="0"/>
              <a:buChar char="•"/>
            </a:pPr>
            <a:r>
              <a:rPr lang="en-GB" dirty="0"/>
              <a:t>In 2022 - 18% </a:t>
            </a:r>
          </a:p>
          <a:p>
            <a:pPr>
              <a:buFont typeface="Arial" panose="020B0604020202020204" pitchFamily="34" charset="0"/>
              <a:buChar char="•"/>
            </a:pPr>
            <a:r>
              <a:rPr lang="en-GB" dirty="0"/>
              <a:t>Universities report a fivefold increase in mental health conditions since 2007 (</a:t>
            </a:r>
            <a:r>
              <a:rPr lang="en-GB" dirty="0" err="1"/>
              <a:t>Gunnell</a:t>
            </a:r>
            <a:r>
              <a:rPr lang="en-GB" dirty="0"/>
              <a:t>, 2018)</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908" y="1600202"/>
            <a:ext cx="5340192" cy="3568146"/>
          </a:xfrm>
          <a:prstGeom prst="rect">
            <a:avLst/>
          </a:prstGeom>
        </p:spPr>
      </p:pic>
      <p:sp>
        <p:nvSpPr>
          <p:cNvPr id="5" name="TextBox 4"/>
          <p:cNvSpPr txBox="1"/>
          <p:nvPr/>
        </p:nvSpPr>
        <p:spPr>
          <a:xfrm>
            <a:off x="9296400" y="6234668"/>
            <a:ext cx="2676695" cy="369332"/>
          </a:xfrm>
          <a:prstGeom prst="rect">
            <a:avLst/>
          </a:prstGeom>
          <a:noFill/>
        </p:spPr>
        <p:txBody>
          <a:bodyPr wrap="none" rtlCol="0">
            <a:spAutoFit/>
          </a:bodyPr>
          <a:lstStyle/>
          <a:p>
            <a:r>
              <a:rPr lang="en-US"/>
              <a:t>NHS National Survey, 2018</a:t>
            </a:r>
          </a:p>
        </p:txBody>
      </p:sp>
    </p:spTree>
    <p:extLst>
      <p:ext uri="{BB962C8B-B14F-4D97-AF65-F5344CB8AC3E}">
        <p14:creationId xmlns:p14="http://schemas.microsoft.com/office/powerpoint/2010/main" val="7617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94"/>
            <a:ext cx="11582400" cy="950633"/>
          </a:xfrm>
        </p:spPr>
        <p:txBody>
          <a:bodyPr>
            <a:normAutofit fontScale="90000"/>
          </a:bodyPr>
          <a:lstStyle/>
          <a:p>
            <a:pPr algn="l"/>
            <a:r>
              <a:rPr lang="en-US" dirty="0"/>
              <a:t>State of children’s mental health in </a:t>
            </a:r>
            <a:r>
              <a:rPr lang="en-US"/>
              <a:t>the UK since </a:t>
            </a:r>
            <a:r>
              <a:rPr lang="en-US" dirty="0" err="1"/>
              <a:t>Covid</a:t>
            </a:r>
            <a:endParaRPr lang="en-US" dirty="0"/>
          </a:p>
        </p:txBody>
      </p:sp>
      <p:sp>
        <p:nvSpPr>
          <p:cNvPr id="3" name="Content Placeholder 2"/>
          <p:cNvSpPr>
            <a:spLocks noGrp="1"/>
          </p:cNvSpPr>
          <p:nvPr>
            <p:ph idx="1"/>
          </p:nvPr>
        </p:nvSpPr>
        <p:spPr/>
        <p:txBody>
          <a:bodyPr/>
          <a:lstStyle/>
          <a:p>
            <a:r>
              <a:rPr lang="en-US" dirty="0"/>
              <a:t>Since March 2020</a:t>
            </a:r>
          </a:p>
          <a:p>
            <a:pPr lvl="1"/>
            <a:r>
              <a:rPr lang="en-US" dirty="0"/>
              <a:t>Repeated lockdown</a:t>
            </a:r>
          </a:p>
          <a:p>
            <a:pPr lvl="2"/>
            <a:r>
              <a:rPr lang="en-US" dirty="0"/>
              <a:t>Reduced social contact</a:t>
            </a:r>
          </a:p>
          <a:p>
            <a:pPr lvl="2"/>
            <a:r>
              <a:rPr lang="en-US" dirty="0"/>
              <a:t>Reduced opportunities for learning</a:t>
            </a:r>
          </a:p>
          <a:p>
            <a:pPr lvl="2"/>
            <a:r>
              <a:rPr lang="en-US" dirty="0"/>
              <a:t>Increased burden on families</a:t>
            </a:r>
          </a:p>
          <a:p>
            <a:r>
              <a:rPr lang="en-US" dirty="0"/>
              <a:t>Loneliness</a:t>
            </a:r>
          </a:p>
          <a:p>
            <a:r>
              <a:rPr lang="en-US" dirty="0"/>
              <a:t>Quality of sleep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99" y="2190123"/>
            <a:ext cx="5356601" cy="3346119"/>
          </a:xfrm>
          <a:prstGeom prst="rect">
            <a:avLst/>
          </a:prstGeom>
        </p:spPr>
      </p:pic>
      <p:sp>
        <p:nvSpPr>
          <p:cNvPr id="8" name="TextBox 7"/>
          <p:cNvSpPr txBox="1"/>
          <p:nvPr/>
        </p:nvSpPr>
        <p:spPr>
          <a:xfrm>
            <a:off x="9321800" y="6349998"/>
            <a:ext cx="2676695" cy="369332"/>
          </a:xfrm>
          <a:prstGeom prst="rect">
            <a:avLst/>
          </a:prstGeom>
          <a:noFill/>
        </p:spPr>
        <p:txBody>
          <a:bodyPr wrap="none" rtlCol="0">
            <a:spAutoFit/>
          </a:bodyPr>
          <a:lstStyle/>
          <a:p>
            <a:r>
              <a:rPr lang="en-US" dirty="0"/>
              <a:t>NHS National Survey, 2021</a:t>
            </a:r>
          </a:p>
        </p:txBody>
      </p:sp>
    </p:spTree>
    <p:extLst>
      <p:ext uri="{BB962C8B-B14F-4D97-AF65-F5344CB8AC3E}">
        <p14:creationId xmlns:p14="http://schemas.microsoft.com/office/powerpoint/2010/main" val="1333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480800" cy="812800"/>
          </a:xfrm>
        </p:spPr>
        <p:txBody>
          <a:bodyPr>
            <a:normAutofit/>
          </a:bodyPr>
          <a:lstStyle/>
          <a:p>
            <a:pPr algn="l"/>
            <a:r>
              <a:rPr lang="en-US" sz="4000" dirty="0"/>
              <a:t>Emergence of mental health disorders</a:t>
            </a:r>
          </a:p>
        </p:txBody>
      </p:sp>
      <p:pic>
        <p:nvPicPr>
          <p:cNvPr id="4" name="Picture 3"/>
          <p:cNvPicPr>
            <a:picLocks noChangeAspect="1"/>
          </p:cNvPicPr>
          <p:nvPr/>
        </p:nvPicPr>
        <p:blipFill rotWithShape="1">
          <a:blip r:embed="rId2"/>
          <a:srcRect l="4999" t="42595" r="35116"/>
          <a:stretch/>
        </p:blipFill>
        <p:spPr>
          <a:xfrm>
            <a:off x="474007" y="1351902"/>
            <a:ext cx="6999978" cy="4363806"/>
          </a:xfrm>
          <a:prstGeom prst="rect">
            <a:avLst/>
          </a:prstGeom>
        </p:spPr>
      </p:pic>
      <p:sp>
        <p:nvSpPr>
          <p:cNvPr id="5" name="Rectangle 4"/>
          <p:cNvSpPr/>
          <p:nvPr/>
        </p:nvSpPr>
        <p:spPr>
          <a:xfrm>
            <a:off x="9251985" y="6254810"/>
            <a:ext cx="2721456" cy="369332"/>
          </a:xfrm>
          <a:prstGeom prst="rect">
            <a:avLst/>
          </a:prstGeom>
        </p:spPr>
        <p:txBody>
          <a:bodyPr wrap="none">
            <a:spAutoFit/>
          </a:bodyPr>
          <a:lstStyle/>
          <a:p>
            <a:r>
              <a:rPr lang="de-DE" dirty="0"/>
              <a:t>Casey et al., 2014 (Science)</a:t>
            </a:r>
            <a:endParaRPr lang="en-US" dirty="0"/>
          </a:p>
        </p:txBody>
      </p:sp>
      <p:pic>
        <p:nvPicPr>
          <p:cNvPr id="6" name="Picture 5" descr="Models_Casey.png"/>
          <p:cNvPicPr>
            <a:picLocks noChangeAspect="1"/>
          </p:cNvPicPr>
          <p:nvPr/>
        </p:nvPicPr>
        <p:blipFill rotWithShape="1">
          <a:blip r:embed="rId3">
            <a:extLst>
              <a:ext uri="{28A0092B-C50C-407E-A947-70E740481C1C}">
                <a14:useLocalDpi xmlns:a14="http://schemas.microsoft.com/office/drawing/2010/main" val="0"/>
              </a:ext>
            </a:extLst>
          </a:blip>
          <a:srcRect l="68015"/>
          <a:stretch/>
        </p:blipFill>
        <p:spPr>
          <a:xfrm>
            <a:off x="8172301" y="1129359"/>
            <a:ext cx="3585808" cy="3239441"/>
          </a:xfrm>
          <a:prstGeom prst="rect">
            <a:avLst/>
          </a:prstGeom>
        </p:spPr>
      </p:pic>
      <p:sp>
        <p:nvSpPr>
          <p:cNvPr id="3" name="TextBox 2"/>
          <p:cNvSpPr txBox="1"/>
          <p:nvPr/>
        </p:nvSpPr>
        <p:spPr>
          <a:xfrm>
            <a:off x="8283327" y="4577938"/>
            <a:ext cx="3608167" cy="1200329"/>
          </a:xfrm>
          <a:prstGeom prst="rect">
            <a:avLst/>
          </a:prstGeom>
          <a:noFill/>
        </p:spPr>
        <p:txBody>
          <a:bodyPr wrap="none" rtlCol="0">
            <a:spAutoFit/>
          </a:bodyPr>
          <a:lstStyle/>
          <a:p>
            <a:r>
              <a:rPr lang="en-US" b="1" dirty="0"/>
              <a:t>Negotiating more complex changes</a:t>
            </a:r>
          </a:p>
          <a:p>
            <a:pPr marL="742950" lvl="1" indent="-285750">
              <a:buFontTx/>
              <a:buChar char="-"/>
            </a:pPr>
            <a:r>
              <a:rPr lang="en-US" dirty="0"/>
              <a:t>Academically</a:t>
            </a:r>
          </a:p>
          <a:p>
            <a:pPr marL="742950" lvl="1" indent="-285750">
              <a:buFontTx/>
              <a:buChar char="-"/>
            </a:pPr>
            <a:r>
              <a:rPr lang="en-US" dirty="0"/>
              <a:t>Socially</a:t>
            </a:r>
          </a:p>
          <a:p>
            <a:pPr marL="742950" lvl="1" indent="-285750">
              <a:buFontTx/>
              <a:buChar char="-"/>
            </a:pPr>
            <a:r>
              <a:rPr lang="en-US" dirty="0"/>
              <a:t>developmentally</a:t>
            </a:r>
          </a:p>
        </p:txBody>
      </p:sp>
    </p:spTree>
    <p:extLst>
      <p:ext uri="{BB962C8B-B14F-4D97-AF65-F5344CB8AC3E}">
        <p14:creationId xmlns:p14="http://schemas.microsoft.com/office/powerpoint/2010/main" val="170077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971892"/>
            <a:ext cx="11150600" cy="5073308"/>
          </a:xfrm>
        </p:spPr>
        <p:txBody>
          <a:bodyPr>
            <a:normAutofit/>
          </a:bodyPr>
          <a:lstStyle/>
          <a:p>
            <a:pPr>
              <a:buFont typeface="Arial" panose="020B0604020202020204" pitchFamily="34" charset="0"/>
              <a:buChar char="•"/>
            </a:pPr>
            <a:r>
              <a:rPr lang="en-GB" dirty="0"/>
              <a:t>Stress plays a critical role in this development</a:t>
            </a:r>
          </a:p>
          <a:p>
            <a:pPr lvl="1">
              <a:buFont typeface="Arial" panose="020B0604020202020204" pitchFamily="34" charset="0"/>
              <a:buChar char="•"/>
            </a:pPr>
            <a:r>
              <a:rPr lang="en-GB" dirty="0"/>
              <a:t>Increased pressure at schools (i.e. SATS, GCSEs)</a:t>
            </a:r>
          </a:p>
          <a:p>
            <a:pPr lvl="1">
              <a:buFont typeface="Arial" panose="020B0604020202020204" pitchFamily="34" charset="0"/>
              <a:buChar char="•"/>
            </a:pPr>
            <a:r>
              <a:rPr lang="en-GB" dirty="0"/>
              <a:t>Social media</a:t>
            </a:r>
          </a:p>
          <a:p>
            <a:pPr lvl="1">
              <a:buFont typeface="Arial" panose="020B0604020202020204" pitchFamily="34" charset="0"/>
              <a:buChar char="•"/>
            </a:pPr>
            <a:r>
              <a:rPr lang="en-GB" dirty="0" err="1"/>
              <a:t>Covid</a:t>
            </a:r>
            <a:r>
              <a:rPr lang="en-GB" dirty="0"/>
              <a:t>-related stress</a:t>
            </a:r>
          </a:p>
          <a:p>
            <a:pPr marL="285750" indent="-285750">
              <a:buFont typeface="Arial" panose="020B0604020202020204" pitchFamily="34" charset="0"/>
              <a:buChar char="•"/>
            </a:pPr>
            <a:r>
              <a:rPr lang="en-GB" dirty="0"/>
              <a:t>Persistent and / or severe stress leads to </a:t>
            </a:r>
          </a:p>
          <a:p>
            <a:pPr marL="685800" lvl="1">
              <a:buFont typeface="Arial" panose="020B0604020202020204" pitchFamily="34" charset="0"/>
              <a:buChar char="•"/>
            </a:pPr>
            <a:r>
              <a:rPr lang="en-GB" dirty="0"/>
              <a:t>Neurochemical effects </a:t>
            </a:r>
          </a:p>
          <a:p>
            <a:pPr marL="685800" lvl="1">
              <a:buFont typeface="Arial" panose="020B0604020202020204" pitchFamily="34" charset="0"/>
              <a:buChar char="•"/>
            </a:pPr>
            <a:r>
              <a:rPr lang="en-GB" dirty="0"/>
              <a:t>Learning, memory, emotion regulation </a:t>
            </a:r>
          </a:p>
          <a:p>
            <a:pPr marL="285750">
              <a:buFont typeface="Arial" panose="020B0604020202020204" pitchFamily="34" charset="0"/>
              <a:buChar char="•"/>
            </a:pPr>
            <a:r>
              <a:rPr lang="en-GB" dirty="0" err="1"/>
              <a:t>Cummulative</a:t>
            </a:r>
            <a:endParaRPr lang="en-GB" dirty="0"/>
          </a:p>
          <a:p>
            <a:pPr marL="285750" indent="-285750">
              <a:buFont typeface="Arial" panose="020B0604020202020204" pitchFamily="34" charset="0"/>
              <a:buChar char="•"/>
            </a:pPr>
            <a:r>
              <a:rPr lang="en-GB" dirty="0"/>
              <a:t>Subjective</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endParaRPr lang="en-GB" dirty="0"/>
          </a:p>
        </p:txBody>
      </p:sp>
      <p:sp>
        <p:nvSpPr>
          <p:cNvPr id="4" name="Title 3"/>
          <p:cNvSpPr>
            <a:spLocks noGrp="1"/>
          </p:cNvSpPr>
          <p:nvPr>
            <p:ph type="title"/>
          </p:nvPr>
        </p:nvSpPr>
        <p:spPr>
          <a:xfrm>
            <a:off x="203200" y="-1"/>
            <a:ext cx="10464800" cy="762001"/>
          </a:xfrm>
        </p:spPr>
        <p:txBody>
          <a:bodyPr>
            <a:noAutofit/>
          </a:bodyPr>
          <a:lstStyle/>
          <a:p>
            <a:pPr algn="l"/>
            <a:r>
              <a:rPr lang="en-GB" sz="4000" dirty="0"/>
              <a:t>The role of stress</a:t>
            </a:r>
          </a:p>
        </p:txBody>
      </p:sp>
      <p:pic>
        <p:nvPicPr>
          <p:cNvPr id="8" name="Picture 7" descr="Icon&#10;&#10;Description automatically generated">
            <a:extLst>
              <a:ext uri="{FF2B5EF4-FFF2-40B4-BE49-F238E27FC236}">
                <a16:creationId xmlns:a16="http://schemas.microsoft.com/office/drawing/2014/main" id="{67B91D25-5134-944F-877A-AC04C8CF7FDC}"/>
              </a:ext>
            </a:extLst>
          </p:cNvPr>
          <p:cNvPicPr>
            <a:picLocks noChangeAspect="1"/>
          </p:cNvPicPr>
          <p:nvPr/>
        </p:nvPicPr>
        <p:blipFill>
          <a:blip r:embed="rId3"/>
          <a:stretch>
            <a:fillRect/>
          </a:stretch>
        </p:blipFill>
        <p:spPr>
          <a:xfrm>
            <a:off x="10033249" y="-1"/>
            <a:ext cx="2052195" cy="2052195"/>
          </a:xfrm>
          <a:prstGeom prst="rect">
            <a:avLst/>
          </a:prstGeom>
        </p:spPr>
      </p:pic>
    </p:spTree>
    <p:extLst>
      <p:ext uri="{BB962C8B-B14F-4D97-AF65-F5344CB8AC3E}">
        <p14:creationId xmlns:p14="http://schemas.microsoft.com/office/powerpoint/2010/main" val="22273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40"/>
            <a:ext cx="11404600" cy="893761"/>
          </a:xfrm>
        </p:spPr>
        <p:txBody>
          <a:bodyPr>
            <a:normAutofit/>
          </a:bodyPr>
          <a:lstStyle/>
          <a:p>
            <a:pPr algn="l"/>
            <a:r>
              <a:rPr lang="en-US" sz="4000" dirty="0"/>
              <a:t>Supporting </a:t>
            </a:r>
            <a:r>
              <a:rPr lang="en-US" sz="4000"/>
              <a:t>positive development</a:t>
            </a:r>
            <a:endParaRPr lang="en-US" sz="4000" dirty="0"/>
          </a:p>
        </p:txBody>
      </p:sp>
      <p:sp>
        <p:nvSpPr>
          <p:cNvPr id="4" name="Freeform 3"/>
          <p:cNvSpPr/>
          <p:nvPr/>
        </p:nvSpPr>
        <p:spPr>
          <a:xfrm>
            <a:off x="1498600" y="2371597"/>
            <a:ext cx="9804400" cy="3292603"/>
          </a:xfrm>
          <a:custGeom>
            <a:avLst/>
            <a:gdLst>
              <a:gd name="connsiteX0" fmla="*/ 0 w 9804400"/>
              <a:gd name="connsiteY0" fmla="*/ 3292603 h 3292603"/>
              <a:gd name="connsiteX1" fmla="*/ 4191000 w 9804400"/>
              <a:gd name="connsiteY1" fmla="*/ 422403 h 3292603"/>
              <a:gd name="connsiteX2" fmla="*/ 9804400 w 9804400"/>
              <a:gd name="connsiteY2" fmla="*/ 16003 h 3292603"/>
            </a:gdLst>
            <a:ahLst/>
            <a:cxnLst>
              <a:cxn ang="0">
                <a:pos x="connsiteX0" y="connsiteY0"/>
              </a:cxn>
              <a:cxn ang="0">
                <a:pos x="connsiteX1" y="connsiteY1"/>
              </a:cxn>
              <a:cxn ang="0">
                <a:pos x="connsiteX2" y="connsiteY2"/>
              </a:cxn>
            </a:cxnLst>
            <a:rect l="l" t="t" r="r" b="b"/>
            <a:pathLst>
              <a:path w="9804400" h="3292603">
                <a:moveTo>
                  <a:pt x="0" y="3292603"/>
                </a:moveTo>
                <a:cubicBezTo>
                  <a:pt x="1278466" y="2130553"/>
                  <a:pt x="2556933" y="968503"/>
                  <a:pt x="4191000" y="422403"/>
                </a:cubicBezTo>
                <a:cubicBezTo>
                  <a:pt x="5825067" y="-123697"/>
                  <a:pt x="9804400" y="16003"/>
                  <a:pt x="9804400" y="1600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1651000" y="1397000"/>
            <a:ext cx="9372600" cy="4140200"/>
          </a:xfrm>
          <a:custGeom>
            <a:avLst/>
            <a:gdLst>
              <a:gd name="connsiteX0" fmla="*/ 0 w 9372600"/>
              <a:gd name="connsiteY0" fmla="*/ 4140200 h 4140200"/>
              <a:gd name="connsiteX1" fmla="*/ 3657600 w 9372600"/>
              <a:gd name="connsiteY1" fmla="*/ 711200 h 4140200"/>
              <a:gd name="connsiteX2" fmla="*/ 9372600 w 9372600"/>
              <a:gd name="connsiteY2" fmla="*/ 0 h 4140200"/>
            </a:gdLst>
            <a:ahLst/>
            <a:cxnLst>
              <a:cxn ang="0">
                <a:pos x="connsiteX0" y="connsiteY0"/>
              </a:cxn>
              <a:cxn ang="0">
                <a:pos x="connsiteX1" y="connsiteY1"/>
              </a:cxn>
              <a:cxn ang="0">
                <a:pos x="connsiteX2" y="connsiteY2"/>
              </a:cxn>
            </a:cxnLst>
            <a:rect l="l" t="t" r="r" b="b"/>
            <a:pathLst>
              <a:path w="9372600" h="4140200">
                <a:moveTo>
                  <a:pt x="0" y="4140200"/>
                </a:moveTo>
                <a:cubicBezTo>
                  <a:pt x="1047750" y="2770716"/>
                  <a:pt x="2095500" y="1401233"/>
                  <a:pt x="3657600" y="711200"/>
                </a:cubicBezTo>
                <a:cubicBezTo>
                  <a:pt x="5219700" y="21167"/>
                  <a:pt x="9372600" y="0"/>
                  <a:pt x="937260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701800" y="3469452"/>
            <a:ext cx="9761355" cy="2016948"/>
          </a:xfrm>
          <a:custGeom>
            <a:avLst/>
            <a:gdLst>
              <a:gd name="connsiteX0" fmla="*/ 0 w 9761355"/>
              <a:gd name="connsiteY0" fmla="*/ 2016948 h 2016948"/>
              <a:gd name="connsiteX1" fmla="*/ 990600 w 9761355"/>
              <a:gd name="connsiteY1" fmla="*/ 1381948 h 2016948"/>
              <a:gd name="connsiteX2" fmla="*/ 2819400 w 9761355"/>
              <a:gd name="connsiteY2" fmla="*/ 518348 h 2016948"/>
              <a:gd name="connsiteX3" fmla="*/ 6273800 w 9761355"/>
              <a:gd name="connsiteY3" fmla="*/ 35748 h 2016948"/>
              <a:gd name="connsiteX4" fmla="*/ 9499600 w 9761355"/>
              <a:gd name="connsiteY4" fmla="*/ 35748 h 2016948"/>
              <a:gd name="connsiteX5" fmla="*/ 9575800 w 9761355"/>
              <a:gd name="connsiteY5" fmla="*/ 35748 h 2016948"/>
              <a:gd name="connsiteX6" fmla="*/ 9601200 w 9761355"/>
              <a:gd name="connsiteY6" fmla="*/ 61148 h 201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1355" h="2016948">
                <a:moveTo>
                  <a:pt x="0" y="2016948"/>
                </a:moveTo>
                <a:cubicBezTo>
                  <a:pt x="260350" y="1824331"/>
                  <a:pt x="520700" y="1631715"/>
                  <a:pt x="990600" y="1381948"/>
                </a:cubicBezTo>
                <a:cubicBezTo>
                  <a:pt x="1460500" y="1132181"/>
                  <a:pt x="1938867" y="742715"/>
                  <a:pt x="2819400" y="518348"/>
                </a:cubicBezTo>
                <a:cubicBezTo>
                  <a:pt x="3699933" y="293981"/>
                  <a:pt x="5160433" y="116181"/>
                  <a:pt x="6273800" y="35748"/>
                </a:cubicBezTo>
                <a:cubicBezTo>
                  <a:pt x="7387167" y="-44685"/>
                  <a:pt x="9499600" y="35748"/>
                  <a:pt x="9499600" y="35748"/>
                </a:cubicBezTo>
                <a:cubicBezTo>
                  <a:pt x="10049933" y="35748"/>
                  <a:pt x="9558867" y="31515"/>
                  <a:pt x="9575800" y="35748"/>
                </a:cubicBezTo>
                <a:cubicBezTo>
                  <a:pt x="9592733" y="39981"/>
                  <a:pt x="9601200" y="61148"/>
                  <a:pt x="9601200" y="6114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4" idx="0"/>
          </p:cNvCxnSpPr>
          <p:nvPr/>
        </p:nvCxnSpPr>
        <p:spPr>
          <a:xfrm flipV="1">
            <a:off x="1498600" y="1219200"/>
            <a:ext cx="0" cy="444500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447800" y="5664200"/>
            <a:ext cx="9855200"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1457716" y="3124184"/>
            <a:ext cx="4713791" cy="584775"/>
          </a:xfrm>
          <a:prstGeom prst="rect">
            <a:avLst/>
          </a:prstGeom>
          <a:noFill/>
        </p:spPr>
        <p:txBody>
          <a:bodyPr wrap="none" rtlCol="0">
            <a:spAutoFit/>
          </a:bodyPr>
          <a:lstStyle/>
          <a:p>
            <a:r>
              <a:rPr lang="en-US" sz="3200" dirty="0"/>
              <a:t>Well-being / Mental Health</a:t>
            </a:r>
          </a:p>
        </p:txBody>
      </p:sp>
      <p:sp>
        <p:nvSpPr>
          <p:cNvPr id="13" name="TextBox 12"/>
          <p:cNvSpPr txBox="1"/>
          <p:nvPr/>
        </p:nvSpPr>
        <p:spPr>
          <a:xfrm>
            <a:off x="5992707" y="5999480"/>
            <a:ext cx="816185" cy="584775"/>
          </a:xfrm>
          <a:prstGeom prst="rect">
            <a:avLst/>
          </a:prstGeom>
          <a:noFill/>
        </p:spPr>
        <p:txBody>
          <a:bodyPr wrap="none" rtlCol="0">
            <a:spAutoFit/>
          </a:bodyPr>
          <a:lstStyle/>
          <a:p>
            <a:r>
              <a:rPr lang="en-US" sz="3200" dirty="0"/>
              <a:t>Age</a:t>
            </a:r>
          </a:p>
        </p:txBody>
      </p:sp>
      <p:cxnSp>
        <p:nvCxnSpPr>
          <p:cNvPr id="14" name="Straight Arrow Connector 13"/>
          <p:cNvCxnSpPr/>
          <p:nvPr/>
        </p:nvCxnSpPr>
        <p:spPr>
          <a:xfrm flipV="1">
            <a:off x="4419600" y="4362452"/>
            <a:ext cx="0" cy="782080"/>
          </a:xfrm>
          <a:prstGeom prst="straightConnector1">
            <a:avLst/>
          </a:prstGeom>
          <a:ln w="508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735759" y="5256768"/>
            <a:ext cx="1367682" cy="369332"/>
          </a:xfrm>
          <a:prstGeom prst="rect">
            <a:avLst/>
          </a:prstGeom>
          <a:noFill/>
        </p:spPr>
        <p:txBody>
          <a:bodyPr wrap="none" rtlCol="0">
            <a:spAutoFit/>
          </a:bodyPr>
          <a:lstStyle/>
          <a:p>
            <a:r>
              <a:rPr lang="en-US" dirty="0"/>
              <a:t>Adolescence</a:t>
            </a:r>
          </a:p>
        </p:txBody>
      </p:sp>
      <p:sp>
        <p:nvSpPr>
          <p:cNvPr id="20" name="Oval 19"/>
          <p:cNvSpPr/>
          <p:nvPr/>
        </p:nvSpPr>
        <p:spPr>
          <a:xfrm>
            <a:off x="1805633" y="2616200"/>
            <a:ext cx="2436167" cy="3009900"/>
          </a:xfrm>
          <a:prstGeom prst="ellipse">
            <a:avLst/>
          </a:prstGeom>
          <a:solidFill>
            <a:schemeClr val="accent3">
              <a:lumMod val="60000"/>
              <a:lumOff val="40000"/>
              <a:alpha val="34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8"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5385-4054-A042-8322-BC6BFA1BD546}"/>
              </a:ext>
            </a:extLst>
          </p:cNvPr>
          <p:cNvSpPr>
            <a:spLocks noGrp="1"/>
          </p:cNvSpPr>
          <p:nvPr>
            <p:ph type="title"/>
          </p:nvPr>
        </p:nvSpPr>
        <p:spPr>
          <a:xfrm>
            <a:off x="0" y="0"/>
            <a:ext cx="10972800" cy="1143000"/>
          </a:xfrm>
        </p:spPr>
        <p:txBody>
          <a:bodyPr/>
          <a:lstStyle/>
          <a:p>
            <a:pPr algn="l"/>
            <a:r>
              <a:rPr lang="en-US" dirty="0"/>
              <a:t>What is the research on resilience? </a:t>
            </a:r>
          </a:p>
        </p:txBody>
      </p:sp>
      <p:sp>
        <p:nvSpPr>
          <p:cNvPr id="3" name="Content Placeholder 2">
            <a:extLst>
              <a:ext uri="{FF2B5EF4-FFF2-40B4-BE49-F238E27FC236}">
                <a16:creationId xmlns:a16="http://schemas.microsoft.com/office/drawing/2014/main" id="{7B8ECE3E-B57F-AA40-9D64-0E8D765C5A0F}"/>
              </a:ext>
            </a:extLst>
          </p:cNvPr>
          <p:cNvSpPr>
            <a:spLocks noGrp="1"/>
          </p:cNvSpPr>
          <p:nvPr>
            <p:ph idx="1"/>
          </p:nvPr>
        </p:nvSpPr>
        <p:spPr>
          <a:xfrm>
            <a:off x="542693" y="1360450"/>
            <a:ext cx="10972800" cy="4765716"/>
          </a:xfrm>
        </p:spPr>
        <p:txBody>
          <a:bodyPr/>
          <a:lstStyle/>
          <a:p>
            <a:r>
              <a:rPr lang="en-US" dirty="0"/>
              <a:t>Adversity is not something you can study prospectively</a:t>
            </a:r>
          </a:p>
          <a:p>
            <a:endParaRPr lang="en-US" dirty="0"/>
          </a:p>
          <a:p>
            <a:endParaRPr lang="en-US" dirty="0"/>
          </a:p>
          <a:p>
            <a:endParaRPr lang="en-US" dirty="0"/>
          </a:p>
          <a:p>
            <a:r>
              <a:rPr lang="en-US" dirty="0"/>
              <a:t>Isolated a few factors in terms of how we deal with stress</a:t>
            </a:r>
          </a:p>
          <a:p>
            <a:pPr lvl="1"/>
            <a:r>
              <a:rPr lang="en-US" dirty="0"/>
              <a:t>Biological, genetic</a:t>
            </a:r>
          </a:p>
          <a:p>
            <a:pPr lvl="1"/>
            <a:r>
              <a:rPr lang="en-US" dirty="0"/>
              <a:t>Emotion regulation - reappraisal</a:t>
            </a:r>
          </a:p>
        </p:txBody>
      </p:sp>
      <p:pic>
        <p:nvPicPr>
          <p:cNvPr id="4" name="Picture 3" descr="A silhouette of a person&#10;&#10;Description automatically generated with low confidence">
            <a:extLst>
              <a:ext uri="{FF2B5EF4-FFF2-40B4-BE49-F238E27FC236}">
                <a16:creationId xmlns:a16="http://schemas.microsoft.com/office/drawing/2014/main" id="{008D136F-34E3-D04F-9035-CCE27FF0C674}"/>
              </a:ext>
            </a:extLst>
          </p:cNvPr>
          <p:cNvPicPr>
            <a:picLocks noChangeAspect="1"/>
          </p:cNvPicPr>
          <p:nvPr/>
        </p:nvPicPr>
        <p:blipFill>
          <a:blip r:embed="rId2"/>
          <a:stretch>
            <a:fillRect/>
          </a:stretch>
        </p:blipFill>
        <p:spPr>
          <a:xfrm>
            <a:off x="1308049" y="2199519"/>
            <a:ext cx="1229481" cy="1229481"/>
          </a:xfrm>
          <a:prstGeom prst="rect">
            <a:avLst/>
          </a:prstGeom>
        </p:spPr>
      </p:pic>
      <p:pic>
        <p:nvPicPr>
          <p:cNvPr id="5" name="Picture 4" descr="Icon&#10;&#10;Description automatically generated">
            <a:extLst>
              <a:ext uri="{FF2B5EF4-FFF2-40B4-BE49-F238E27FC236}">
                <a16:creationId xmlns:a16="http://schemas.microsoft.com/office/drawing/2014/main" id="{5BEDB91B-9019-614A-8411-584B18990260}"/>
              </a:ext>
            </a:extLst>
          </p:cNvPr>
          <p:cNvPicPr>
            <a:picLocks noChangeAspect="1"/>
          </p:cNvPicPr>
          <p:nvPr/>
        </p:nvPicPr>
        <p:blipFill>
          <a:blip r:embed="rId3"/>
          <a:stretch>
            <a:fillRect/>
          </a:stretch>
        </p:blipFill>
        <p:spPr>
          <a:xfrm>
            <a:off x="3525648" y="2159000"/>
            <a:ext cx="1270000" cy="1270000"/>
          </a:xfrm>
          <a:prstGeom prst="rect">
            <a:avLst/>
          </a:prstGeom>
        </p:spPr>
      </p:pic>
    </p:spTree>
    <p:extLst>
      <p:ext uri="{BB962C8B-B14F-4D97-AF65-F5344CB8AC3E}">
        <p14:creationId xmlns:p14="http://schemas.microsoft.com/office/powerpoint/2010/main" val="34298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88948</TotalTime>
  <Words>1664</Words>
  <Application>Microsoft Macintosh PowerPoint</Application>
  <PresentationFormat>Widescreen</PresentationFormat>
  <Paragraphs>195</Paragraphs>
  <Slides>22</Slides>
  <Notes>12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Office Theme</vt:lpstr>
      <vt:lpstr>Fostering resilience in childhood</vt:lpstr>
      <vt:lpstr>PowerPoint Presentation</vt:lpstr>
      <vt:lpstr>Resilience</vt:lpstr>
      <vt:lpstr>State of children’s mental health in the UK</vt:lpstr>
      <vt:lpstr>State of children’s mental health in the UK since Covid</vt:lpstr>
      <vt:lpstr>Emergence of mental health disorders</vt:lpstr>
      <vt:lpstr>The role of stress</vt:lpstr>
      <vt:lpstr>Supporting positive development</vt:lpstr>
      <vt:lpstr>What is the research on resilience? </vt:lpstr>
      <vt:lpstr>Reappraisal</vt:lpstr>
      <vt:lpstr>Stressor control</vt:lpstr>
      <vt:lpstr>Feeling in control</vt:lpstr>
      <vt:lpstr>Feeling in control – a case study</vt:lpstr>
      <vt:lpstr>Mindset intervention (Yeager et al., 2022)</vt:lpstr>
      <vt:lpstr>Strategy-situation fit </vt:lpstr>
      <vt:lpstr>Current research focus of my lab</vt:lpstr>
      <vt:lpstr>Step 1: What does the study involve?</vt:lpstr>
      <vt:lpstr>Personal and data safety</vt:lpstr>
      <vt:lpstr>If you would like to be involved… </vt:lpstr>
      <vt:lpstr>What does everyone get out of it?</vt:lpstr>
      <vt:lpstr>Take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and motivation in children’s prosocial decisions</dc:title>
  <dc:creator>Nikolaus Steinbeis</dc:creator>
  <cp:lastModifiedBy>Steinbeis, Nikolaus</cp:lastModifiedBy>
  <cp:revision>399</cp:revision>
  <cp:lastPrinted>2022-01-20T13:59:38Z</cp:lastPrinted>
  <dcterms:created xsi:type="dcterms:W3CDTF">2017-09-06T11:16:33Z</dcterms:created>
  <dcterms:modified xsi:type="dcterms:W3CDTF">2023-01-25T20:24:12Z</dcterms:modified>
</cp:coreProperties>
</file>