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4"/>
  </p:sldMasterIdLst>
  <p:notesMasterIdLst>
    <p:notesMasterId r:id="rId6"/>
  </p:notesMasterIdLst>
  <p:sldIdLst>
    <p:sldId id="266" r:id="rId5"/>
  </p:sldIdLst>
  <p:sldSz cx="12192000" cy="6858000"/>
  <p:notesSz cx="9775825" cy="142049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073E5EE-735E-4DCE-8B12-D5FF8043AB2F}">
          <p14:sldIdLst>
            <p14:sldId id="266"/>
          </p14:sldIdLst>
        </p14:section>
        <p14:section name="Untitled Section" id="{470A66FE-C550-4B2C-9BBD-78C4931B7CD5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6600"/>
    <a:srgbClr val="00FFFF"/>
    <a:srgbClr val="FF9900"/>
    <a:srgbClr val="990099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36191" cy="712714"/>
          </a:xfrm>
          <a:prstGeom prst="rect">
            <a:avLst/>
          </a:prstGeom>
        </p:spPr>
        <p:txBody>
          <a:bodyPr vert="horz" lIns="137032" tIns="68516" rIns="137032" bIns="68516" rtlCol="0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37372" y="0"/>
            <a:ext cx="4236191" cy="712714"/>
          </a:xfrm>
          <a:prstGeom prst="rect">
            <a:avLst/>
          </a:prstGeom>
        </p:spPr>
        <p:txBody>
          <a:bodyPr vert="horz" lIns="137032" tIns="68516" rIns="137032" bIns="68516" rtlCol="0"/>
          <a:lstStyle>
            <a:lvl1pPr algn="r">
              <a:defRPr sz="1800"/>
            </a:lvl1pPr>
          </a:lstStyle>
          <a:p>
            <a:fld id="{46723EA2-06B0-4E67-97B6-B647BF9BB01F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28650" y="1776413"/>
            <a:ext cx="8518525" cy="4792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032" tIns="68516" rIns="137032" bIns="6851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7583" y="6836132"/>
            <a:ext cx="7820660" cy="5593199"/>
          </a:xfrm>
          <a:prstGeom prst="rect">
            <a:avLst/>
          </a:prstGeom>
        </p:spPr>
        <p:txBody>
          <a:bodyPr vert="horz" lIns="137032" tIns="68516" rIns="137032" bIns="6851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492238"/>
            <a:ext cx="4236191" cy="712713"/>
          </a:xfrm>
          <a:prstGeom prst="rect">
            <a:avLst/>
          </a:prstGeom>
        </p:spPr>
        <p:txBody>
          <a:bodyPr vert="horz" lIns="137032" tIns="68516" rIns="137032" bIns="68516" rtlCol="0" anchor="b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37372" y="13492238"/>
            <a:ext cx="4236191" cy="712713"/>
          </a:xfrm>
          <a:prstGeom prst="rect">
            <a:avLst/>
          </a:prstGeom>
        </p:spPr>
        <p:txBody>
          <a:bodyPr vert="horz" lIns="137032" tIns="68516" rIns="137032" bIns="68516" rtlCol="0" anchor="b"/>
          <a:lstStyle>
            <a:lvl1pPr algn="r">
              <a:defRPr sz="1800"/>
            </a:lvl1pPr>
          </a:lstStyle>
          <a:p>
            <a:fld id="{8DC00D8A-CB40-48FC-BB17-6EEE57F37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05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F622F32-F469-42D2-B5A2-E8323BBF46A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2A99F57-75A4-46A5-B8B1-DA9BEBA71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68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2F32-F469-42D2-B5A2-E8323BBF46A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9F57-75A4-46A5-B8B1-DA9BEBA71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85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2F32-F469-42D2-B5A2-E8323BBF46A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9F57-75A4-46A5-B8B1-DA9BEBA71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282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2F32-F469-42D2-B5A2-E8323BBF46A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9F57-75A4-46A5-B8B1-DA9BEBA71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833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2F32-F469-42D2-B5A2-E8323BBF46A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9F57-75A4-46A5-B8B1-DA9BEBA71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942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2F32-F469-42D2-B5A2-E8323BBF46A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9F57-75A4-46A5-B8B1-DA9BEBA71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12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2F32-F469-42D2-B5A2-E8323BBF46A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9F57-75A4-46A5-B8B1-DA9BEBA71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304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F622F32-F469-42D2-B5A2-E8323BBF46A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9F57-75A4-46A5-B8B1-DA9BEBA71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9743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F622F32-F469-42D2-B5A2-E8323BBF46A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9F57-75A4-46A5-B8B1-DA9BEBA71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212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2F32-F469-42D2-B5A2-E8323BBF46A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9F57-75A4-46A5-B8B1-DA9BEBA71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91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2F32-F469-42D2-B5A2-E8323BBF46A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9F57-75A4-46A5-B8B1-DA9BEBA71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33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2F32-F469-42D2-B5A2-E8323BBF46A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9F57-75A4-46A5-B8B1-DA9BEBA71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06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2F32-F469-42D2-B5A2-E8323BBF46A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9F57-75A4-46A5-B8B1-DA9BEBA71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55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2F32-F469-42D2-B5A2-E8323BBF46A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9F57-75A4-46A5-B8B1-DA9BEBA71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73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2F32-F469-42D2-B5A2-E8323BBF46A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9F57-75A4-46A5-B8B1-DA9BEBA71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8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2F32-F469-42D2-B5A2-E8323BBF46A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9F57-75A4-46A5-B8B1-DA9BEBA71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56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2F32-F469-42D2-B5A2-E8323BBF46A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9F57-75A4-46A5-B8B1-DA9BEBA71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26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F622F32-F469-42D2-B5A2-E8323BBF46A1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2A99F57-75A4-46A5-B8B1-DA9BEBA71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73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7638" y="53120"/>
            <a:ext cx="12058211" cy="6615953"/>
          </a:xfrm>
          <a:prstGeom prst="rect">
            <a:avLst/>
          </a:prstGeom>
          <a:ln w="28575">
            <a:solidFill>
              <a:srgbClr val="FF66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66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115398" y="1507499"/>
            <a:ext cx="6195782" cy="4014549"/>
          </a:xfrm>
          <a:prstGeom prst="roundRect">
            <a:avLst>
              <a:gd name="adj" fmla="val 12155"/>
            </a:avLst>
          </a:prstGeom>
          <a:solidFill>
            <a:schemeClr val="bg1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0"/>
                <a:solidFill>
                  <a:srgbClr val="FF66CC"/>
                </a:solidFill>
                <a:latin typeface="NTPreCursivefk" panose="03000400000000000000" pitchFamily="66" charset="0"/>
              </a:rPr>
              <a:t>Key Facts and Knowledge</a:t>
            </a:r>
            <a:endParaRPr lang="en-GB" sz="1600" dirty="0" smtClean="0">
              <a:ln w="0"/>
              <a:solidFill>
                <a:srgbClr val="FF66CC"/>
              </a:solidFill>
              <a:latin typeface="NTPreCursivefk" panose="03000400000000000000" pitchFamily="66" charset="0"/>
            </a:endParaRPr>
          </a:p>
          <a:p>
            <a:pPr algn="ctr"/>
            <a:r>
              <a:rPr lang="en-GB" sz="1600" dirty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An ostinato is a short pattern repeated throughout a piece of music. </a:t>
            </a:r>
          </a:p>
          <a:p>
            <a:pPr algn="ctr"/>
            <a:r>
              <a:rPr lang="en-GB" sz="1600" dirty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‘Mars’ uses an </a:t>
            </a:r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ostinato.</a:t>
            </a:r>
            <a:endParaRPr lang="en-GB" sz="1600" dirty="0">
              <a:ln w="0"/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algn="ctr"/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Gustav Holst composed the orchestral suite ‘The Planets’ 1914-1917.</a:t>
            </a:r>
          </a:p>
          <a:p>
            <a:pPr algn="ctr"/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A suite is a group of individual pieces.</a:t>
            </a:r>
          </a:p>
          <a:p>
            <a:pPr algn="ctr"/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There are seven pieces in ‘The Planets’ suite, ‘Mars, the bringer of war’ </a:t>
            </a:r>
          </a:p>
          <a:p>
            <a:pPr algn="ctr"/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is the first piece. </a:t>
            </a:r>
          </a:p>
          <a:p>
            <a:pPr algn="ctr"/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Holst composed ‘Mars’ in anticipation of WWI</a:t>
            </a:r>
          </a:p>
          <a:p>
            <a:pPr algn="ctr"/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Holst lived in Barnes and taught music at St Pauls’ Girls School. </a:t>
            </a:r>
            <a:endParaRPr lang="en-GB" sz="1600" dirty="0" smtClean="0">
              <a:ln w="0"/>
              <a:solidFill>
                <a:srgbClr val="FF66CC"/>
              </a:solidFill>
              <a:latin typeface="NTPreCursivefk" panose="03000400000000000000" pitchFamily="66" charset="0"/>
            </a:endParaRPr>
          </a:p>
          <a:p>
            <a:pPr algn="ctr"/>
            <a:endParaRPr lang="en-GB" sz="1600" dirty="0">
              <a:ln w="0"/>
              <a:solidFill>
                <a:srgbClr val="FF66CC"/>
              </a:solidFill>
              <a:latin typeface="NTPreCursivefk" panose="03000400000000000000" pitchFamily="66" charset="0"/>
            </a:endParaRPr>
          </a:p>
          <a:p>
            <a:pPr algn="ctr"/>
            <a:endParaRPr lang="en-GB" sz="1600" dirty="0" smtClean="0">
              <a:ln w="0"/>
              <a:solidFill>
                <a:srgbClr val="FF66CC"/>
              </a:solidFill>
              <a:latin typeface="NTPreCursivefk" panose="03000400000000000000" pitchFamily="66" charset="0"/>
            </a:endParaRPr>
          </a:p>
          <a:p>
            <a:pPr algn="ctr"/>
            <a:endParaRPr lang="en-GB" sz="1600" dirty="0" smtClean="0">
              <a:ln w="0"/>
              <a:solidFill>
                <a:srgbClr val="FF66CC"/>
              </a:solidFill>
              <a:latin typeface="NTPreCursivefk" panose="03000400000000000000" pitchFamily="66" charset="0"/>
            </a:endParaRPr>
          </a:p>
          <a:p>
            <a:pPr algn="ctr"/>
            <a:endParaRPr lang="en-GB" sz="1600" dirty="0" smtClean="0">
              <a:ln w="0"/>
              <a:solidFill>
                <a:srgbClr val="FF66CC"/>
              </a:solidFill>
              <a:latin typeface="NTPreCursivefk" panose="03000400000000000000" pitchFamily="66" charset="0"/>
            </a:endParaRPr>
          </a:p>
          <a:p>
            <a:pPr algn="ctr"/>
            <a:endParaRPr lang="en-GB" sz="1600" dirty="0">
              <a:ln w="0"/>
              <a:solidFill>
                <a:srgbClr val="FF66CC"/>
              </a:solidFill>
              <a:latin typeface="NTPreCursivefk" panose="03000400000000000000" pitchFamily="66" charset="0"/>
            </a:endParaRPr>
          </a:p>
          <a:p>
            <a:pPr algn="ctr"/>
            <a:endParaRPr lang="en-GB" sz="1600" dirty="0" smtClean="0">
              <a:ln w="0"/>
              <a:solidFill>
                <a:srgbClr val="FF66CC"/>
              </a:solidFill>
              <a:latin typeface="NTPreCursivefk" panose="03000400000000000000" pitchFamily="66" charset="0"/>
            </a:endParaRPr>
          </a:p>
          <a:p>
            <a:pPr algn="ctr"/>
            <a:endParaRPr lang="en-GB" sz="1600" dirty="0">
              <a:ln w="0"/>
              <a:solidFill>
                <a:srgbClr val="FF66CC"/>
              </a:solidFill>
              <a:latin typeface="NTPreCursivefk" panose="03000400000000000000" pitchFamily="66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403430" y="2848159"/>
            <a:ext cx="2640169" cy="1456884"/>
          </a:xfrm>
          <a:prstGeom prst="roundRect">
            <a:avLst/>
          </a:prstGeom>
          <a:solidFill>
            <a:schemeClr val="bg1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600" b="1" dirty="0">
                <a:ln w="0"/>
                <a:solidFill>
                  <a:srgbClr val="FF66CC"/>
                </a:solidFill>
                <a:latin typeface="NTPreCursivefk" panose="03000400000000000000" pitchFamily="66" charset="0"/>
              </a:rPr>
              <a:t>Links to prior </a:t>
            </a:r>
            <a:r>
              <a:rPr lang="en-GB" sz="1600" b="1" dirty="0" smtClean="0">
                <a:ln w="0"/>
                <a:solidFill>
                  <a:srgbClr val="FF66CC"/>
                </a:solidFill>
                <a:latin typeface="NTPreCursivefk" panose="03000400000000000000" pitchFamily="66" charset="0"/>
              </a:rPr>
              <a:t>learning</a:t>
            </a:r>
          </a:p>
          <a:p>
            <a:pPr algn="ctr"/>
            <a:r>
              <a:rPr lang="en-GB" sz="1600" b="1" dirty="0" smtClean="0">
                <a:ln w="0"/>
                <a:solidFill>
                  <a:srgbClr val="FF66CC"/>
                </a:solidFill>
                <a:latin typeface="NTPreCursivefk" panose="03000400000000000000" pitchFamily="66" charset="0"/>
              </a:rPr>
              <a:t>and </a:t>
            </a:r>
            <a:r>
              <a:rPr lang="en-GB" sz="1600" b="1" dirty="0">
                <a:ln w="0"/>
                <a:solidFill>
                  <a:srgbClr val="FF66CC"/>
                </a:solidFill>
                <a:latin typeface="NTPreCursivefk" panose="03000400000000000000" pitchFamily="66" charset="0"/>
              </a:rPr>
              <a:t>next steps</a:t>
            </a:r>
            <a:r>
              <a:rPr lang="en-GB" sz="1600" dirty="0">
                <a:ln w="0"/>
                <a:solidFill>
                  <a:srgbClr val="FF66CC"/>
                </a:solidFill>
                <a:latin typeface="NTPreCursivefk" panose="03000400000000000000" pitchFamily="66" charset="0"/>
              </a:rPr>
              <a:t>:</a:t>
            </a:r>
            <a:endParaRPr lang="en-GB" sz="1600" b="1" dirty="0">
              <a:ln w="0"/>
              <a:solidFill>
                <a:srgbClr val="FF66CC"/>
              </a:solidFill>
              <a:latin typeface="NTPreCursivefk" panose="03000400000000000000" pitchFamily="66" charset="0"/>
            </a:endParaRPr>
          </a:p>
          <a:p>
            <a:pPr lvl="0" algn="ctr"/>
            <a:endParaRPr lang="en-GB" sz="1600" dirty="0" smtClean="0">
              <a:ln w="0"/>
              <a:solidFill>
                <a:srgbClr val="FF66CC"/>
              </a:solidFill>
              <a:latin typeface="NTPreCursivefk" panose="03000400000000000000" pitchFamily="66" charset="0"/>
            </a:endParaRPr>
          </a:p>
          <a:p>
            <a:pPr lvl="0" algn="ctr"/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Y4 Painting with Sound</a:t>
            </a:r>
          </a:p>
          <a:p>
            <a:pPr lvl="0" algn="ctr"/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Y5 </a:t>
            </a:r>
            <a:r>
              <a:rPr lang="en-GB" sz="160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Cyclic Patterns</a:t>
            </a:r>
            <a:endParaRPr lang="en-GB" sz="1600" dirty="0" smtClean="0">
              <a:ln w="0"/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lvl="0" algn="ctr"/>
            <a:endParaRPr lang="en-GB" sz="1600" dirty="0">
              <a:ln w="0"/>
              <a:solidFill>
                <a:srgbClr val="FF66CC"/>
              </a:solidFill>
              <a:latin typeface="NTPreCursivefk" panose="03000400000000000000" pitchFamily="66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403432" y="4403834"/>
            <a:ext cx="2640167" cy="1106468"/>
          </a:xfrm>
          <a:prstGeom prst="roundRect">
            <a:avLst/>
          </a:prstGeom>
          <a:solidFill>
            <a:schemeClr val="bg1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600" b="1" dirty="0">
                <a:ln w="0"/>
                <a:solidFill>
                  <a:srgbClr val="FF66CC"/>
                </a:solidFill>
                <a:latin typeface="NTPreCursivefk" panose="03000400000000000000" pitchFamily="66" charset="0"/>
              </a:rPr>
              <a:t>Links to </a:t>
            </a:r>
            <a:r>
              <a:rPr lang="en-GB" sz="1600" b="1" dirty="0" smtClean="0">
                <a:ln w="0"/>
                <a:solidFill>
                  <a:srgbClr val="FF66CC"/>
                </a:solidFill>
                <a:latin typeface="NTPreCursivefk" panose="03000400000000000000" pitchFamily="66" charset="0"/>
              </a:rPr>
              <a:t>other subjects:</a:t>
            </a:r>
          </a:p>
          <a:p>
            <a:pPr lvl="0" algn="ctr"/>
            <a:endParaRPr lang="en-GB" sz="1600" b="1" dirty="0" smtClean="0">
              <a:ln w="0"/>
              <a:solidFill>
                <a:srgbClr val="FF66CC"/>
              </a:solidFill>
              <a:latin typeface="NTPreCursivefk" panose="03000400000000000000" pitchFamily="66" charset="0"/>
            </a:endParaRPr>
          </a:p>
          <a:p>
            <a:pPr lvl="0" algn="ctr"/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Y5 Learning Theme: Space</a:t>
            </a:r>
            <a:endParaRPr lang="en-GB" sz="1600" dirty="0">
              <a:ln w="0"/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403431" y="160338"/>
            <a:ext cx="2640169" cy="2589030"/>
          </a:xfrm>
          <a:prstGeom prst="roundRect">
            <a:avLst/>
          </a:prstGeom>
          <a:noFill/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lvl="0" algn="ctr"/>
            <a:r>
              <a:rPr lang="en-GB" sz="1600" b="1" dirty="0" smtClean="0">
                <a:ln w="0"/>
                <a:solidFill>
                  <a:srgbClr val="FF66CC"/>
                </a:solidFill>
                <a:latin typeface="NTPreCursivefk" panose="03000400000000000000" pitchFamily="66" charset="0"/>
              </a:rPr>
              <a:t>Vocabulary</a:t>
            </a:r>
          </a:p>
          <a:p>
            <a:pPr lvl="0" algn="ctr"/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ostinato</a:t>
            </a:r>
          </a:p>
          <a:p>
            <a:pPr lvl="0" algn="ctr"/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rhythm</a:t>
            </a:r>
          </a:p>
          <a:p>
            <a:pPr lvl="0" algn="ctr"/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march</a:t>
            </a:r>
          </a:p>
          <a:p>
            <a:pPr lvl="0" algn="ctr"/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structure</a:t>
            </a:r>
          </a:p>
          <a:p>
            <a:pPr lvl="0" algn="ctr"/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crotchet</a:t>
            </a:r>
          </a:p>
          <a:p>
            <a:pPr lvl="0" algn="ctr"/>
            <a:r>
              <a:rPr lang="en-GB" sz="1600" dirty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q</a:t>
            </a:r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uaver</a:t>
            </a:r>
          </a:p>
          <a:p>
            <a:pPr lvl="0" algn="ctr"/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triplet</a:t>
            </a:r>
          </a:p>
          <a:p>
            <a:pPr lvl="0" algn="ctr"/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time signature</a:t>
            </a:r>
          </a:p>
          <a:p>
            <a:pPr lvl="0" algn="ctr"/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orchestra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106243" y="187923"/>
            <a:ext cx="6204937" cy="1184774"/>
          </a:xfrm>
          <a:prstGeom prst="roundRect">
            <a:avLst/>
          </a:prstGeom>
          <a:solidFill>
            <a:schemeClr val="bg1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4000" b="1" dirty="0" smtClean="0">
                <a:solidFill>
                  <a:srgbClr val="FF66CC"/>
                </a:solidFill>
                <a:latin typeface="NTPreCursivefk" panose="03000400000000000000" pitchFamily="66" charset="0"/>
              </a:rPr>
              <a:t>JOURNEY INTO SPACE</a:t>
            </a:r>
            <a:endParaRPr lang="en-GB" sz="4000" b="1" dirty="0">
              <a:solidFill>
                <a:srgbClr val="FF66CC"/>
              </a:solidFill>
              <a:latin typeface="NTPreCursivefk" panose="03000400000000000000" pitchFamily="66" charset="0"/>
            </a:endParaRPr>
          </a:p>
          <a:p>
            <a:pPr algn="ctr"/>
            <a:r>
              <a:rPr lang="en-GB" sz="2800" b="1" dirty="0" smtClean="0">
                <a:solidFill>
                  <a:srgbClr val="FF66CC"/>
                </a:solidFill>
                <a:latin typeface="NTPreCursivefk" panose="03000400000000000000" pitchFamily="66" charset="0"/>
              </a:rPr>
              <a:t>Music Y5</a:t>
            </a:r>
            <a:endParaRPr lang="en-GB" sz="2800" b="1" dirty="0">
              <a:solidFill>
                <a:srgbClr val="FF66CC"/>
              </a:solidFill>
            </a:endParaRPr>
          </a:p>
        </p:txBody>
      </p:sp>
      <p:sp>
        <p:nvSpPr>
          <p:cNvPr id="27" name="AutoShape 2" descr="Image result for Bakery On Pudding Lane"/>
          <p:cNvSpPr>
            <a:spLocks noChangeAspect="1" noChangeArrowheads="1"/>
          </p:cNvSpPr>
          <p:nvPr/>
        </p:nvSpPr>
        <p:spPr bwMode="auto">
          <a:xfrm>
            <a:off x="36048" y="-207691"/>
            <a:ext cx="20764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155575" y="4075040"/>
            <a:ext cx="2799473" cy="1456884"/>
          </a:xfrm>
          <a:prstGeom prst="roundRect">
            <a:avLst/>
          </a:prstGeom>
          <a:solidFill>
            <a:schemeClr val="bg1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algn="ctr"/>
            <a:r>
              <a:rPr lang="en-GB" sz="1600" b="1" dirty="0" smtClean="0">
                <a:ln w="0"/>
                <a:solidFill>
                  <a:srgbClr val="FF66CC"/>
                </a:solidFill>
                <a:latin typeface="NTPreCursivefk" panose="03000400000000000000" pitchFamily="66" charset="0"/>
              </a:rPr>
              <a:t>Events and extra curricular</a:t>
            </a:r>
            <a:endParaRPr lang="en-GB" sz="1600" dirty="0" smtClean="0">
              <a:ln w="0"/>
              <a:solidFill>
                <a:srgbClr val="FF66CC"/>
              </a:solidFill>
              <a:latin typeface="NTPreCursivefk" panose="03000400000000000000" pitchFamily="66" charset="0"/>
            </a:endParaRPr>
          </a:p>
          <a:p>
            <a:pPr lvl="0" algn="ctr"/>
            <a:endParaRPr lang="en-GB" sz="1600" dirty="0" smtClean="0">
              <a:ln w="0"/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lvl="0" algn="ctr"/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Harvest Festival</a:t>
            </a:r>
            <a:endParaRPr lang="en-GB" sz="1600" dirty="0">
              <a:ln w="0"/>
              <a:solidFill>
                <a:srgbClr val="FF66CC"/>
              </a:solidFill>
              <a:latin typeface="NTPreCursivefk" panose="03000400000000000000" pitchFamily="66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55576" y="187923"/>
            <a:ext cx="2799474" cy="3700905"/>
          </a:xfrm>
          <a:prstGeom prst="roundRect">
            <a:avLst/>
          </a:prstGeom>
          <a:solidFill>
            <a:schemeClr val="bg1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algn="ctr"/>
            <a:r>
              <a:rPr lang="en-GB" sz="1600" b="1" dirty="0" smtClean="0">
                <a:ln w="0"/>
                <a:solidFill>
                  <a:srgbClr val="FF66CC"/>
                </a:solidFill>
                <a:latin typeface="NTPreCursivefk" panose="03000400000000000000" pitchFamily="66" charset="0"/>
              </a:rPr>
              <a:t>Key skills</a:t>
            </a:r>
          </a:p>
          <a:p>
            <a:pPr lvl="0" algn="ctr"/>
            <a:endParaRPr lang="en-GB" sz="1600" b="1" dirty="0" smtClean="0">
              <a:ln w="0"/>
              <a:solidFill>
                <a:srgbClr val="FF66CC"/>
              </a:solidFill>
              <a:latin typeface="NTPreCursivefk" panose="03000400000000000000" pitchFamily="66" charset="0"/>
            </a:endParaRPr>
          </a:p>
          <a:p>
            <a:pPr lvl="0" algn="ctr"/>
            <a:r>
              <a:rPr lang="en-GB" sz="1600" b="1" dirty="0" smtClean="0">
                <a:ln w="0"/>
                <a:solidFill>
                  <a:srgbClr val="FF66CC"/>
                </a:solidFill>
                <a:latin typeface="NTPreCursivefk" panose="03000400000000000000" pitchFamily="66" charset="0"/>
              </a:rPr>
              <a:t>Listening &amp; Singing: </a:t>
            </a:r>
          </a:p>
          <a:p>
            <a:pPr lvl="0" algn="ctr"/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‘Spaceship Jam’</a:t>
            </a:r>
          </a:p>
          <a:p>
            <a:pPr lvl="0" algn="ctr"/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Holst: ‘Mars’ </a:t>
            </a:r>
          </a:p>
          <a:p>
            <a:pPr lvl="0" algn="ctr"/>
            <a:r>
              <a:rPr lang="en-GB" sz="1600" b="1" dirty="0" smtClean="0">
                <a:ln w="0"/>
                <a:solidFill>
                  <a:srgbClr val="FF66CC"/>
                </a:solidFill>
                <a:latin typeface="NTPreCursivefk" panose="03000400000000000000" pitchFamily="66" charset="0"/>
              </a:rPr>
              <a:t>Composing: </a:t>
            </a:r>
          </a:p>
          <a:p>
            <a:pPr lvl="0" algn="ctr"/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In groups, create a </a:t>
            </a:r>
          </a:p>
          <a:p>
            <a:pPr lvl="0" algn="ctr"/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‘Moonscape’ composition.  </a:t>
            </a:r>
          </a:p>
          <a:p>
            <a:pPr lvl="0" algn="ctr"/>
            <a:r>
              <a:rPr lang="en-GB" sz="1600" b="1" dirty="0" smtClean="0">
                <a:ln w="0"/>
                <a:solidFill>
                  <a:srgbClr val="FF66CC"/>
                </a:solidFill>
                <a:latin typeface="NTPreCursivefk" panose="03000400000000000000" pitchFamily="66" charset="0"/>
              </a:rPr>
              <a:t>Performing: </a:t>
            </a:r>
          </a:p>
          <a:p>
            <a:pPr lvl="0" algn="ctr"/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‘Spaceship Jam’</a:t>
            </a:r>
          </a:p>
          <a:p>
            <a:pPr lvl="0" algn="ctr"/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‘Mars’ ostinato</a:t>
            </a:r>
          </a:p>
          <a:p>
            <a:pPr lvl="0" algn="ctr"/>
            <a:r>
              <a:rPr lang="en-GB" sz="1600" dirty="0" smtClean="0">
                <a:ln w="0"/>
                <a:solidFill>
                  <a:schemeClr val="tx1"/>
                </a:solidFill>
                <a:latin typeface="NTPreCursivefk" panose="03000400000000000000" pitchFamily="66" charset="0"/>
              </a:rPr>
              <a:t>Refine and perform team blues composition to the class.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600" dirty="0">
              <a:ln w="0"/>
              <a:solidFill>
                <a:srgbClr val="FF66CC"/>
              </a:solidFill>
              <a:latin typeface="NTPreCursivefk" panose="03000400000000000000" pitchFamily="66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8676" y="5609093"/>
            <a:ext cx="11864923" cy="1038466"/>
          </a:xfrm>
          <a:prstGeom prst="roundRect">
            <a:avLst/>
          </a:prstGeom>
          <a:solidFill>
            <a:schemeClr val="bg1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b="1" dirty="0" smtClean="0">
                <a:solidFill>
                  <a:srgbClr val="FF66CC"/>
                </a:solidFill>
                <a:latin typeface="NTPreCursivefk" panose="03000400000000000000" pitchFamily="66" charset="0"/>
              </a:rPr>
              <a:t>Characteristics of effective musician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I can… clap and play an ostinato; draw a picture in response to listening to music; write a rhythm pattern; 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listen to and identify descriptive features in music; compose and perform a team piece ‘Moonscape’ including an ostinato; 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listen and comment on others work; review and reflect own composition. </a:t>
            </a:r>
            <a:endParaRPr lang="en-GB" dirty="0"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  <p:sp>
        <p:nvSpPr>
          <p:cNvPr id="5" name="AutoShape 4" descr="Image result for map of java and bal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647" y="3888828"/>
            <a:ext cx="1440257" cy="145105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1511" y="3855816"/>
            <a:ext cx="1124507" cy="125121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0618" y="4099031"/>
            <a:ext cx="774290" cy="110331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0273" y="4098537"/>
            <a:ext cx="774259" cy="110347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4936" y="4088521"/>
            <a:ext cx="774259" cy="110347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16994" y="4225262"/>
            <a:ext cx="875958" cy="812047"/>
          </a:xfrm>
          <a:prstGeom prst="rect">
            <a:avLst/>
          </a:prstGeom>
        </p:spPr>
      </p:pic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376676"/>
              </p:ext>
            </p:extLst>
          </p:nvPr>
        </p:nvGraphicFramePr>
        <p:xfrm>
          <a:off x="4981225" y="4115838"/>
          <a:ext cx="520983" cy="1252001"/>
        </p:xfrm>
        <a:graphic>
          <a:graphicData uri="http://schemas.openxmlformats.org/drawingml/2006/table">
            <a:tbl>
              <a:tblPr/>
              <a:tblGrid>
                <a:gridCol w="520983">
                  <a:extLst>
                    <a:ext uri="{9D8B030D-6E8A-4147-A177-3AD203B41FA5}">
                      <a16:colId xmlns:a16="http://schemas.microsoft.com/office/drawing/2014/main" val="3214153981"/>
                    </a:ext>
                  </a:extLst>
                </a:gridCol>
              </a:tblGrid>
              <a:tr h="1252001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00000"/>
                          </a:solidFill>
                          <a:effectLst/>
                          <a:latin typeface="NTPreCursive" panose="03000400000000000000" pitchFamily="66" charset="0"/>
                        </a:rPr>
                        <a:t>5</a:t>
                      </a:r>
                      <a:endParaRPr lang="en-GB" sz="3600" dirty="0">
                        <a:effectLst/>
                      </a:endParaRPr>
                    </a:p>
                    <a:p>
                      <a:r>
                        <a:rPr lang="en-GB" sz="3600" b="1" dirty="0">
                          <a:solidFill>
                            <a:srgbClr val="000000"/>
                          </a:solidFill>
                          <a:effectLst/>
                          <a:latin typeface="NTPreCursive" panose="03000400000000000000" pitchFamily="66" charset="0"/>
                        </a:rPr>
                        <a:t>4</a:t>
                      </a:r>
                      <a:endParaRPr lang="en-GB" sz="36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3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270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1FA7FA4E0126429A2594A7500C40D1" ma:contentTypeVersion="7" ma:contentTypeDescription="Create a new document." ma:contentTypeScope="" ma:versionID="d0f931787e694aeaf10a2dac0cce4bdd">
  <xsd:schema xmlns:xsd="http://www.w3.org/2001/XMLSchema" xmlns:xs="http://www.w3.org/2001/XMLSchema" xmlns:p="http://schemas.microsoft.com/office/2006/metadata/properties" xmlns:ns3="650a1ccd-336f-4c15-963e-01f75ec25926" xmlns:ns4="66711233-6582-4692-bb9f-aea83c68615e" targetNamespace="http://schemas.microsoft.com/office/2006/metadata/properties" ma:root="true" ma:fieldsID="2286ad87c5b5115defb0b44e9b389ce4" ns3:_="" ns4:_="">
    <xsd:import namespace="650a1ccd-336f-4c15-963e-01f75ec25926"/>
    <xsd:import namespace="66711233-6582-4692-bb9f-aea83c68615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0a1ccd-336f-4c15-963e-01f75ec259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711233-6582-4692-bb9f-aea83c6861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7A88D7-412F-4F20-B883-A24A71136CE0}">
  <ds:schemaRefs>
    <ds:schemaRef ds:uri="http://schemas.microsoft.com/office/2006/documentManagement/types"/>
    <ds:schemaRef ds:uri="66711233-6582-4692-bb9f-aea83c68615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650a1ccd-336f-4c15-963e-01f75ec2592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220845A-80FF-4174-BE9A-14E463000F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0a1ccd-336f-4c15-963e-01f75ec25926"/>
    <ds:schemaRef ds:uri="66711233-6582-4692-bb9f-aea83c6861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C6DD21-4789-44CE-8E74-126D94404B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1058</TotalTime>
  <Words>251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NTPreCursive</vt:lpstr>
      <vt:lpstr>NTPreCursivefk</vt:lpstr>
      <vt:lpstr>Wingdings 3</vt:lpstr>
      <vt:lpstr>Ion Boardroom</vt:lpstr>
      <vt:lpstr>PowerPoint Presentation</vt:lpstr>
    </vt:vector>
  </TitlesOfParts>
  <Company>Barnes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Jepson</dc:creator>
  <cp:lastModifiedBy>Karen Warner</cp:lastModifiedBy>
  <cp:revision>84</cp:revision>
  <cp:lastPrinted>2019-11-04T13:18:55Z</cp:lastPrinted>
  <dcterms:created xsi:type="dcterms:W3CDTF">2019-10-02T20:27:07Z</dcterms:created>
  <dcterms:modified xsi:type="dcterms:W3CDTF">2019-11-05T09:57:51Z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0x010100AE1FA7FA4E0126429A2594A7500C40D1</vt:lpwstr>
  </property>
</Properties>
</file>